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60" r:id="rId5"/>
    <p:sldId id="261" r:id="rId6"/>
    <p:sldId id="262" r:id="rId7"/>
    <p:sldId id="259" r:id="rId8"/>
    <p:sldId id="263" r:id="rId9"/>
    <p:sldId id="264" r:id="rId10"/>
    <p:sldId id="265" r:id="rId11"/>
    <p:sldId id="266" r:id="rId12"/>
    <p:sldId id="267" r:id="rId13"/>
    <p:sldId id="270" r:id="rId14"/>
    <p:sldId id="268" r:id="rId15"/>
    <p:sldId id="269" r:id="rId16"/>
    <p:sldId id="271" r:id="rId17"/>
    <p:sldId id="272" r:id="rId18"/>
    <p:sldId id="274" r:id="rId19"/>
    <p:sldId id="275" r:id="rId20"/>
    <p:sldId id="276" r:id="rId21"/>
    <p:sldId id="277" r:id="rId22"/>
    <p:sldId id="278" r:id="rId23"/>
    <p:sldId id="279" r:id="rId24"/>
    <p:sldId id="280" r:id="rId25"/>
    <p:sldId id="281" r:id="rId26"/>
    <p:sldId id="273" r:id="rId27"/>
  </p:sldIdLst>
  <p:sldSz cx="9144000" cy="6858000" type="screen4x3"/>
  <p:notesSz cx="6858000" cy="9144000"/>
  <p:defaultTextStyle>
    <a:defPPr>
      <a:defRPr lang="ro-R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3882"/>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autoAdjust="0"/>
    <p:restoredTop sz="94717" autoAdjust="0"/>
  </p:normalViewPr>
  <p:slideViewPr>
    <p:cSldViewPr>
      <p:cViewPr varScale="1">
        <p:scale>
          <a:sx n="89" d="100"/>
          <a:sy n="89" d="100"/>
        </p:scale>
        <p:origin x="-120" y="-39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ro-RO"/>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ro-RO"/>
          </a:p>
        </p:txBody>
      </p:sp>
      <p:sp>
        <p:nvSpPr>
          <p:cNvPr id="4" name="Date Placeholder 3"/>
          <p:cNvSpPr>
            <a:spLocks noGrp="1"/>
          </p:cNvSpPr>
          <p:nvPr>
            <p:ph type="dt" sz="half" idx="10"/>
          </p:nvPr>
        </p:nvSpPr>
        <p:spPr/>
        <p:txBody>
          <a:bodyPr/>
          <a:lstStyle/>
          <a:p>
            <a:fld id="{4CBF2BAA-E4D6-4175-8259-1CD0B8364706}" type="datetimeFigureOut">
              <a:rPr lang="ro-RO" smtClean="0"/>
              <a:t>16.04.2010</a:t>
            </a:fld>
            <a:endParaRPr lang="ro-RO"/>
          </a:p>
        </p:txBody>
      </p:sp>
      <p:sp>
        <p:nvSpPr>
          <p:cNvPr id="5" name="Footer Placeholder 4"/>
          <p:cNvSpPr>
            <a:spLocks noGrp="1"/>
          </p:cNvSpPr>
          <p:nvPr>
            <p:ph type="ftr" sz="quarter" idx="11"/>
          </p:nvPr>
        </p:nvSpPr>
        <p:spPr/>
        <p:txBody>
          <a:bodyPr/>
          <a:lstStyle/>
          <a:p>
            <a:endParaRPr lang="ro-RO"/>
          </a:p>
        </p:txBody>
      </p:sp>
      <p:sp>
        <p:nvSpPr>
          <p:cNvPr id="6" name="Slide Number Placeholder 5"/>
          <p:cNvSpPr>
            <a:spLocks noGrp="1"/>
          </p:cNvSpPr>
          <p:nvPr>
            <p:ph type="sldNum" sz="quarter" idx="12"/>
          </p:nvPr>
        </p:nvSpPr>
        <p:spPr/>
        <p:txBody>
          <a:bodyPr/>
          <a:lstStyle/>
          <a:p>
            <a:fld id="{6583F23A-97FC-4311-88A2-B7B9E411007E}" type="slidenum">
              <a:rPr lang="ro-RO" smtClean="0"/>
              <a:t>‹#›</a:t>
            </a:fld>
            <a:endParaRPr lang="ro-RO"/>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ro-RO"/>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ro-RO"/>
          </a:p>
        </p:txBody>
      </p:sp>
      <p:sp>
        <p:nvSpPr>
          <p:cNvPr id="4" name="Date Placeholder 3"/>
          <p:cNvSpPr>
            <a:spLocks noGrp="1"/>
          </p:cNvSpPr>
          <p:nvPr>
            <p:ph type="dt" sz="half" idx="10"/>
          </p:nvPr>
        </p:nvSpPr>
        <p:spPr/>
        <p:txBody>
          <a:bodyPr/>
          <a:lstStyle/>
          <a:p>
            <a:fld id="{4CBF2BAA-E4D6-4175-8259-1CD0B8364706}" type="datetimeFigureOut">
              <a:rPr lang="ro-RO" smtClean="0"/>
              <a:t>16.04.2010</a:t>
            </a:fld>
            <a:endParaRPr lang="ro-RO"/>
          </a:p>
        </p:txBody>
      </p:sp>
      <p:sp>
        <p:nvSpPr>
          <p:cNvPr id="5" name="Footer Placeholder 4"/>
          <p:cNvSpPr>
            <a:spLocks noGrp="1"/>
          </p:cNvSpPr>
          <p:nvPr>
            <p:ph type="ftr" sz="quarter" idx="11"/>
          </p:nvPr>
        </p:nvSpPr>
        <p:spPr/>
        <p:txBody>
          <a:bodyPr/>
          <a:lstStyle/>
          <a:p>
            <a:endParaRPr lang="ro-RO"/>
          </a:p>
        </p:txBody>
      </p:sp>
      <p:sp>
        <p:nvSpPr>
          <p:cNvPr id="6" name="Slide Number Placeholder 5"/>
          <p:cNvSpPr>
            <a:spLocks noGrp="1"/>
          </p:cNvSpPr>
          <p:nvPr>
            <p:ph type="sldNum" sz="quarter" idx="12"/>
          </p:nvPr>
        </p:nvSpPr>
        <p:spPr/>
        <p:txBody>
          <a:bodyPr/>
          <a:lstStyle/>
          <a:p>
            <a:fld id="{6583F23A-97FC-4311-88A2-B7B9E411007E}" type="slidenum">
              <a:rPr lang="ro-RO" smtClean="0"/>
              <a:t>‹#›</a:t>
            </a:fld>
            <a:endParaRPr lang="ro-RO"/>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ro-RO"/>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ro-RO"/>
          </a:p>
        </p:txBody>
      </p:sp>
      <p:sp>
        <p:nvSpPr>
          <p:cNvPr id="4" name="Date Placeholder 3"/>
          <p:cNvSpPr>
            <a:spLocks noGrp="1"/>
          </p:cNvSpPr>
          <p:nvPr>
            <p:ph type="dt" sz="half" idx="10"/>
          </p:nvPr>
        </p:nvSpPr>
        <p:spPr/>
        <p:txBody>
          <a:bodyPr/>
          <a:lstStyle/>
          <a:p>
            <a:fld id="{4CBF2BAA-E4D6-4175-8259-1CD0B8364706}" type="datetimeFigureOut">
              <a:rPr lang="ro-RO" smtClean="0"/>
              <a:t>16.04.2010</a:t>
            </a:fld>
            <a:endParaRPr lang="ro-RO"/>
          </a:p>
        </p:txBody>
      </p:sp>
      <p:sp>
        <p:nvSpPr>
          <p:cNvPr id="5" name="Footer Placeholder 4"/>
          <p:cNvSpPr>
            <a:spLocks noGrp="1"/>
          </p:cNvSpPr>
          <p:nvPr>
            <p:ph type="ftr" sz="quarter" idx="11"/>
          </p:nvPr>
        </p:nvSpPr>
        <p:spPr/>
        <p:txBody>
          <a:bodyPr/>
          <a:lstStyle/>
          <a:p>
            <a:endParaRPr lang="ro-RO"/>
          </a:p>
        </p:txBody>
      </p:sp>
      <p:sp>
        <p:nvSpPr>
          <p:cNvPr id="6" name="Slide Number Placeholder 5"/>
          <p:cNvSpPr>
            <a:spLocks noGrp="1"/>
          </p:cNvSpPr>
          <p:nvPr>
            <p:ph type="sldNum" sz="quarter" idx="12"/>
          </p:nvPr>
        </p:nvSpPr>
        <p:spPr/>
        <p:txBody>
          <a:bodyPr/>
          <a:lstStyle/>
          <a:p>
            <a:fld id="{6583F23A-97FC-4311-88A2-B7B9E411007E}" type="slidenum">
              <a:rPr lang="ro-RO" smtClean="0"/>
              <a:t>‹#›</a:t>
            </a:fld>
            <a:endParaRPr lang="ro-RO"/>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ro-RO"/>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ro-RO"/>
          </a:p>
        </p:txBody>
      </p:sp>
      <p:sp>
        <p:nvSpPr>
          <p:cNvPr id="4" name="Date Placeholder 3"/>
          <p:cNvSpPr>
            <a:spLocks noGrp="1"/>
          </p:cNvSpPr>
          <p:nvPr>
            <p:ph type="dt" sz="half" idx="10"/>
          </p:nvPr>
        </p:nvSpPr>
        <p:spPr/>
        <p:txBody>
          <a:bodyPr/>
          <a:lstStyle/>
          <a:p>
            <a:fld id="{4CBF2BAA-E4D6-4175-8259-1CD0B8364706}" type="datetimeFigureOut">
              <a:rPr lang="ro-RO" smtClean="0"/>
              <a:t>16.04.2010</a:t>
            </a:fld>
            <a:endParaRPr lang="ro-RO"/>
          </a:p>
        </p:txBody>
      </p:sp>
      <p:sp>
        <p:nvSpPr>
          <p:cNvPr id="5" name="Footer Placeholder 4"/>
          <p:cNvSpPr>
            <a:spLocks noGrp="1"/>
          </p:cNvSpPr>
          <p:nvPr>
            <p:ph type="ftr" sz="quarter" idx="11"/>
          </p:nvPr>
        </p:nvSpPr>
        <p:spPr/>
        <p:txBody>
          <a:bodyPr/>
          <a:lstStyle/>
          <a:p>
            <a:endParaRPr lang="ro-RO"/>
          </a:p>
        </p:txBody>
      </p:sp>
      <p:sp>
        <p:nvSpPr>
          <p:cNvPr id="6" name="Slide Number Placeholder 5"/>
          <p:cNvSpPr>
            <a:spLocks noGrp="1"/>
          </p:cNvSpPr>
          <p:nvPr>
            <p:ph type="sldNum" sz="quarter" idx="12"/>
          </p:nvPr>
        </p:nvSpPr>
        <p:spPr/>
        <p:txBody>
          <a:bodyPr/>
          <a:lstStyle/>
          <a:p>
            <a:fld id="{6583F23A-97FC-4311-88A2-B7B9E411007E}" type="slidenum">
              <a:rPr lang="ro-RO" smtClean="0"/>
              <a:t>‹#›</a:t>
            </a:fld>
            <a:endParaRPr lang="ro-RO"/>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ro-RO"/>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CBF2BAA-E4D6-4175-8259-1CD0B8364706}" type="datetimeFigureOut">
              <a:rPr lang="ro-RO" smtClean="0"/>
              <a:t>16.04.2010</a:t>
            </a:fld>
            <a:endParaRPr lang="ro-RO"/>
          </a:p>
        </p:txBody>
      </p:sp>
      <p:sp>
        <p:nvSpPr>
          <p:cNvPr id="5" name="Footer Placeholder 4"/>
          <p:cNvSpPr>
            <a:spLocks noGrp="1"/>
          </p:cNvSpPr>
          <p:nvPr>
            <p:ph type="ftr" sz="quarter" idx="11"/>
          </p:nvPr>
        </p:nvSpPr>
        <p:spPr/>
        <p:txBody>
          <a:bodyPr/>
          <a:lstStyle/>
          <a:p>
            <a:endParaRPr lang="ro-RO"/>
          </a:p>
        </p:txBody>
      </p:sp>
      <p:sp>
        <p:nvSpPr>
          <p:cNvPr id="6" name="Slide Number Placeholder 5"/>
          <p:cNvSpPr>
            <a:spLocks noGrp="1"/>
          </p:cNvSpPr>
          <p:nvPr>
            <p:ph type="sldNum" sz="quarter" idx="12"/>
          </p:nvPr>
        </p:nvSpPr>
        <p:spPr/>
        <p:txBody>
          <a:bodyPr/>
          <a:lstStyle/>
          <a:p>
            <a:fld id="{6583F23A-97FC-4311-88A2-B7B9E411007E}" type="slidenum">
              <a:rPr lang="ro-RO" smtClean="0"/>
              <a:t>‹#›</a:t>
            </a:fld>
            <a:endParaRPr lang="ro-RO"/>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ro-RO"/>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ro-RO"/>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ro-RO"/>
          </a:p>
        </p:txBody>
      </p:sp>
      <p:sp>
        <p:nvSpPr>
          <p:cNvPr id="5" name="Date Placeholder 4"/>
          <p:cNvSpPr>
            <a:spLocks noGrp="1"/>
          </p:cNvSpPr>
          <p:nvPr>
            <p:ph type="dt" sz="half" idx="10"/>
          </p:nvPr>
        </p:nvSpPr>
        <p:spPr/>
        <p:txBody>
          <a:bodyPr/>
          <a:lstStyle/>
          <a:p>
            <a:fld id="{4CBF2BAA-E4D6-4175-8259-1CD0B8364706}" type="datetimeFigureOut">
              <a:rPr lang="ro-RO" smtClean="0"/>
              <a:t>16.04.2010</a:t>
            </a:fld>
            <a:endParaRPr lang="ro-RO"/>
          </a:p>
        </p:txBody>
      </p:sp>
      <p:sp>
        <p:nvSpPr>
          <p:cNvPr id="6" name="Footer Placeholder 5"/>
          <p:cNvSpPr>
            <a:spLocks noGrp="1"/>
          </p:cNvSpPr>
          <p:nvPr>
            <p:ph type="ftr" sz="quarter" idx="11"/>
          </p:nvPr>
        </p:nvSpPr>
        <p:spPr/>
        <p:txBody>
          <a:bodyPr/>
          <a:lstStyle/>
          <a:p>
            <a:endParaRPr lang="ro-RO"/>
          </a:p>
        </p:txBody>
      </p:sp>
      <p:sp>
        <p:nvSpPr>
          <p:cNvPr id="7" name="Slide Number Placeholder 6"/>
          <p:cNvSpPr>
            <a:spLocks noGrp="1"/>
          </p:cNvSpPr>
          <p:nvPr>
            <p:ph type="sldNum" sz="quarter" idx="12"/>
          </p:nvPr>
        </p:nvSpPr>
        <p:spPr/>
        <p:txBody>
          <a:bodyPr/>
          <a:lstStyle/>
          <a:p>
            <a:fld id="{6583F23A-97FC-4311-88A2-B7B9E411007E}" type="slidenum">
              <a:rPr lang="ro-RO" smtClean="0"/>
              <a:t>‹#›</a:t>
            </a:fld>
            <a:endParaRPr lang="ro-RO"/>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ro-RO"/>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ro-RO"/>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ro-RO"/>
          </a:p>
        </p:txBody>
      </p:sp>
      <p:sp>
        <p:nvSpPr>
          <p:cNvPr id="7" name="Date Placeholder 6"/>
          <p:cNvSpPr>
            <a:spLocks noGrp="1"/>
          </p:cNvSpPr>
          <p:nvPr>
            <p:ph type="dt" sz="half" idx="10"/>
          </p:nvPr>
        </p:nvSpPr>
        <p:spPr/>
        <p:txBody>
          <a:bodyPr/>
          <a:lstStyle/>
          <a:p>
            <a:fld id="{4CBF2BAA-E4D6-4175-8259-1CD0B8364706}" type="datetimeFigureOut">
              <a:rPr lang="ro-RO" smtClean="0"/>
              <a:t>16.04.2010</a:t>
            </a:fld>
            <a:endParaRPr lang="ro-RO"/>
          </a:p>
        </p:txBody>
      </p:sp>
      <p:sp>
        <p:nvSpPr>
          <p:cNvPr id="8" name="Footer Placeholder 7"/>
          <p:cNvSpPr>
            <a:spLocks noGrp="1"/>
          </p:cNvSpPr>
          <p:nvPr>
            <p:ph type="ftr" sz="quarter" idx="11"/>
          </p:nvPr>
        </p:nvSpPr>
        <p:spPr/>
        <p:txBody>
          <a:bodyPr/>
          <a:lstStyle/>
          <a:p>
            <a:endParaRPr lang="ro-RO"/>
          </a:p>
        </p:txBody>
      </p:sp>
      <p:sp>
        <p:nvSpPr>
          <p:cNvPr id="9" name="Slide Number Placeholder 8"/>
          <p:cNvSpPr>
            <a:spLocks noGrp="1"/>
          </p:cNvSpPr>
          <p:nvPr>
            <p:ph type="sldNum" sz="quarter" idx="12"/>
          </p:nvPr>
        </p:nvSpPr>
        <p:spPr/>
        <p:txBody>
          <a:bodyPr/>
          <a:lstStyle/>
          <a:p>
            <a:fld id="{6583F23A-97FC-4311-88A2-B7B9E411007E}" type="slidenum">
              <a:rPr lang="ro-RO" smtClean="0"/>
              <a:t>‹#›</a:t>
            </a:fld>
            <a:endParaRPr lang="ro-RO"/>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ro-RO"/>
          </a:p>
        </p:txBody>
      </p:sp>
      <p:sp>
        <p:nvSpPr>
          <p:cNvPr id="3" name="Date Placeholder 2"/>
          <p:cNvSpPr>
            <a:spLocks noGrp="1"/>
          </p:cNvSpPr>
          <p:nvPr>
            <p:ph type="dt" sz="half" idx="10"/>
          </p:nvPr>
        </p:nvSpPr>
        <p:spPr/>
        <p:txBody>
          <a:bodyPr/>
          <a:lstStyle/>
          <a:p>
            <a:fld id="{4CBF2BAA-E4D6-4175-8259-1CD0B8364706}" type="datetimeFigureOut">
              <a:rPr lang="ro-RO" smtClean="0"/>
              <a:t>16.04.2010</a:t>
            </a:fld>
            <a:endParaRPr lang="ro-RO"/>
          </a:p>
        </p:txBody>
      </p:sp>
      <p:sp>
        <p:nvSpPr>
          <p:cNvPr id="4" name="Footer Placeholder 3"/>
          <p:cNvSpPr>
            <a:spLocks noGrp="1"/>
          </p:cNvSpPr>
          <p:nvPr>
            <p:ph type="ftr" sz="quarter" idx="11"/>
          </p:nvPr>
        </p:nvSpPr>
        <p:spPr/>
        <p:txBody>
          <a:bodyPr/>
          <a:lstStyle/>
          <a:p>
            <a:endParaRPr lang="ro-RO"/>
          </a:p>
        </p:txBody>
      </p:sp>
      <p:sp>
        <p:nvSpPr>
          <p:cNvPr id="5" name="Slide Number Placeholder 4"/>
          <p:cNvSpPr>
            <a:spLocks noGrp="1"/>
          </p:cNvSpPr>
          <p:nvPr>
            <p:ph type="sldNum" sz="quarter" idx="12"/>
          </p:nvPr>
        </p:nvSpPr>
        <p:spPr/>
        <p:txBody>
          <a:bodyPr/>
          <a:lstStyle/>
          <a:p>
            <a:fld id="{6583F23A-97FC-4311-88A2-B7B9E411007E}" type="slidenum">
              <a:rPr lang="ro-RO" smtClean="0"/>
              <a:t>‹#›</a:t>
            </a:fld>
            <a:endParaRPr lang="ro-RO"/>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CBF2BAA-E4D6-4175-8259-1CD0B8364706}" type="datetimeFigureOut">
              <a:rPr lang="ro-RO" smtClean="0"/>
              <a:t>16.04.2010</a:t>
            </a:fld>
            <a:endParaRPr lang="ro-RO"/>
          </a:p>
        </p:txBody>
      </p:sp>
      <p:sp>
        <p:nvSpPr>
          <p:cNvPr id="3" name="Footer Placeholder 2"/>
          <p:cNvSpPr>
            <a:spLocks noGrp="1"/>
          </p:cNvSpPr>
          <p:nvPr>
            <p:ph type="ftr" sz="quarter" idx="11"/>
          </p:nvPr>
        </p:nvSpPr>
        <p:spPr/>
        <p:txBody>
          <a:bodyPr/>
          <a:lstStyle/>
          <a:p>
            <a:endParaRPr lang="ro-RO"/>
          </a:p>
        </p:txBody>
      </p:sp>
      <p:sp>
        <p:nvSpPr>
          <p:cNvPr id="4" name="Slide Number Placeholder 3"/>
          <p:cNvSpPr>
            <a:spLocks noGrp="1"/>
          </p:cNvSpPr>
          <p:nvPr>
            <p:ph type="sldNum" sz="quarter" idx="12"/>
          </p:nvPr>
        </p:nvSpPr>
        <p:spPr/>
        <p:txBody>
          <a:bodyPr/>
          <a:lstStyle/>
          <a:p>
            <a:fld id="{6583F23A-97FC-4311-88A2-B7B9E411007E}" type="slidenum">
              <a:rPr lang="ro-RO" smtClean="0"/>
              <a:t>‹#›</a:t>
            </a:fld>
            <a:endParaRPr lang="ro-RO"/>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ro-RO"/>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ro-RO"/>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CBF2BAA-E4D6-4175-8259-1CD0B8364706}" type="datetimeFigureOut">
              <a:rPr lang="ro-RO" smtClean="0"/>
              <a:t>16.04.2010</a:t>
            </a:fld>
            <a:endParaRPr lang="ro-RO"/>
          </a:p>
        </p:txBody>
      </p:sp>
      <p:sp>
        <p:nvSpPr>
          <p:cNvPr id="6" name="Footer Placeholder 5"/>
          <p:cNvSpPr>
            <a:spLocks noGrp="1"/>
          </p:cNvSpPr>
          <p:nvPr>
            <p:ph type="ftr" sz="quarter" idx="11"/>
          </p:nvPr>
        </p:nvSpPr>
        <p:spPr/>
        <p:txBody>
          <a:bodyPr/>
          <a:lstStyle/>
          <a:p>
            <a:endParaRPr lang="ro-RO"/>
          </a:p>
        </p:txBody>
      </p:sp>
      <p:sp>
        <p:nvSpPr>
          <p:cNvPr id="7" name="Slide Number Placeholder 6"/>
          <p:cNvSpPr>
            <a:spLocks noGrp="1"/>
          </p:cNvSpPr>
          <p:nvPr>
            <p:ph type="sldNum" sz="quarter" idx="12"/>
          </p:nvPr>
        </p:nvSpPr>
        <p:spPr/>
        <p:txBody>
          <a:bodyPr/>
          <a:lstStyle/>
          <a:p>
            <a:fld id="{6583F23A-97FC-4311-88A2-B7B9E411007E}" type="slidenum">
              <a:rPr lang="ro-RO" smtClean="0"/>
              <a:t>‹#›</a:t>
            </a:fld>
            <a:endParaRPr lang="ro-RO"/>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ro-RO"/>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o-RO"/>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CBF2BAA-E4D6-4175-8259-1CD0B8364706}" type="datetimeFigureOut">
              <a:rPr lang="ro-RO" smtClean="0"/>
              <a:t>16.04.2010</a:t>
            </a:fld>
            <a:endParaRPr lang="ro-RO"/>
          </a:p>
        </p:txBody>
      </p:sp>
      <p:sp>
        <p:nvSpPr>
          <p:cNvPr id="6" name="Footer Placeholder 5"/>
          <p:cNvSpPr>
            <a:spLocks noGrp="1"/>
          </p:cNvSpPr>
          <p:nvPr>
            <p:ph type="ftr" sz="quarter" idx="11"/>
          </p:nvPr>
        </p:nvSpPr>
        <p:spPr/>
        <p:txBody>
          <a:bodyPr/>
          <a:lstStyle/>
          <a:p>
            <a:endParaRPr lang="ro-RO"/>
          </a:p>
        </p:txBody>
      </p:sp>
      <p:sp>
        <p:nvSpPr>
          <p:cNvPr id="7" name="Slide Number Placeholder 6"/>
          <p:cNvSpPr>
            <a:spLocks noGrp="1"/>
          </p:cNvSpPr>
          <p:nvPr>
            <p:ph type="sldNum" sz="quarter" idx="12"/>
          </p:nvPr>
        </p:nvSpPr>
        <p:spPr/>
        <p:txBody>
          <a:bodyPr/>
          <a:lstStyle/>
          <a:p>
            <a:fld id="{6583F23A-97FC-4311-88A2-B7B9E411007E}" type="slidenum">
              <a:rPr lang="ro-RO" smtClean="0"/>
              <a:t>‹#›</a:t>
            </a:fld>
            <a:endParaRPr lang="ro-RO"/>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ro-RO"/>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ro-RO"/>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CBF2BAA-E4D6-4175-8259-1CD0B8364706}" type="datetimeFigureOut">
              <a:rPr lang="ro-RO" smtClean="0"/>
              <a:t>16.04.2010</a:t>
            </a:fld>
            <a:endParaRPr lang="ro-RO"/>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o-RO"/>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583F23A-97FC-4311-88A2-B7B9E411007E}" type="slidenum">
              <a:rPr lang="ro-RO" smtClean="0"/>
              <a:t>‹#›</a:t>
            </a:fld>
            <a:endParaRPr lang="ro-RO"/>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o-R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err="1" smtClean="0">
                <a:solidFill>
                  <a:srgbClr val="003882"/>
                </a:solidFill>
              </a:rPr>
              <a:t>Jurispruden</a:t>
            </a:r>
            <a:r>
              <a:rPr lang="ro-RO" dirty="0" smtClean="0">
                <a:solidFill>
                  <a:srgbClr val="003882"/>
                </a:solidFill>
              </a:rPr>
              <a:t>ța privind numele de domeniu Internet</a:t>
            </a:r>
            <a:endParaRPr lang="ro-RO" dirty="0">
              <a:solidFill>
                <a:srgbClr val="003882"/>
              </a:solidFill>
            </a:endParaRPr>
          </a:p>
        </p:txBody>
      </p:sp>
      <p:sp>
        <p:nvSpPr>
          <p:cNvPr id="3" name="Subtitle 2"/>
          <p:cNvSpPr>
            <a:spLocks noGrp="1"/>
          </p:cNvSpPr>
          <p:nvPr>
            <p:ph type="subTitle" idx="1"/>
          </p:nvPr>
        </p:nvSpPr>
        <p:spPr/>
        <p:txBody>
          <a:bodyPr>
            <a:normAutofit/>
          </a:bodyPr>
          <a:lstStyle/>
          <a:p>
            <a:endParaRPr lang="ro-RO" sz="1400" dirty="0" smtClean="0">
              <a:solidFill>
                <a:srgbClr val="003882"/>
              </a:solidFill>
            </a:endParaRPr>
          </a:p>
          <a:p>
            <a:endParaRPr lang="ro-RO" sz="1400" dirty="0">
              <a:solidFill>
                <a:srgbClr val="003882"/>
              </a:solidFill>
            </a:endParaRPr>
          </a:p>
          <a:p>
            <a:pPr algn="r"/>
            <a:r>
              <a:rPr lang="ro-RO" sz="1400" dirty="0" smtClean="0">
                <a:solidFill>
                  <a:srgbClr val="003882"/>
                </a:solidFill>
              </a:rPr>
              <a:t>Paul George Buta,</a:t>
            </a:r>
          </a:p>
          <a:p>
            <a:pPr algn="r"/>
            <a:r>
              <a:rPr lang="ro-RO" sz="1400" dirty="0" smtClean="0">
                <a:solidFill>
                  <a:srgbClr val="003882"/>
                </a:solidFill>
              </a:rPr>
              <a:t>Redactor-șef adjunct Revista Română de Dreptul Proprietății Intelectuale</a:t>
            </a:r>
            <a:endParaRPr lang="ro-RO" sz="1400" dirty="0">
              <a:solidFill>
                <a:srgbClr val="003882"/>
              </a:solidFill>
            </a:endParaRPr>
          </a:p>
        </p:txBody>
      </p:sp>
      <p:pic>
        <p:nvPicPr>
          <p:cNvPr id="12290" name="Picture 2"/>
          <p:cNvPicPr>
            <a:picLocks noChangeAspect="1" noChangeArrowheads="1"/>
          </p:cNvPicPr>
          <p:nvPr/>
        </p:nvPicPr>
        <p:blipFill>
          <a:blip r:embed="rId2"/>
          <a:srcRect/>
          <a:stretch>
            <a:fillRect/>
          </a:stretch>
        </p:blipFill>
        <p:spPr bwMode="auto">
          <a:xfrm>
            <a:off x="3143240" y="857232"/>
            <a:ext cx="2905125" cy="78105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57158" y="428604"/>
            <a:ext cx="8429684" cy="646331"/>
          </a:xfrm>
          <a:prstGeom prst="rect">
            <a:avLst/>
          </a:prstGeom>
          <a:noFill/>
        </p:spPr>
        <p:txBody>
          <a:bodyPr wrap="square" rtlCol="0">
            <a:spAutoFit/>
          </a:bodyPr>
          <a:lstStyle/>
          <a:p>
            <a:r>
              <a:rPr lang="ro-RO" b="1" dirty="0" smtClean="0"/>
              <a:t>1. Posibilitatea </a:t>
            </a:r>
            <a:r>
              <a:rPr lang="ro-RO" b="1" dirty="0"/>
              <a:t>de a iniţia procedura pentru mai multe nume de domenii sau de către mai mulţi reclamanţi sau împotriva mai multor pârâţi</a:t>
            </a:r>
          </a:p>
        </p:txBody>
      </p:sp>
      <p:sp>
        <p:nvSpPr>
          <p:cNvPr id="3" name="TextBox 2"/>
          <p:cNvSpPr txBox="1"/>
          <p:nvPr/>
        </p:nvSpPr>
        <p:spPr>
          <a:xfrm>
            <a:off x="857224" y="1130842"/>
            <a:ext cx="7715304" cy="338554"/>
          </a:xfrm>
          <a:prstGeom prst="rect">
            <a:avLst/>
          </a:prstGeom>
          <a:noFill/>
        </p:spPr>
        <p:txBody>
          <a:bodyPr wrap="square" rtlCol="0">
            <a:spAutoFit/>
          </a:bodyPr>
          <a:lstStyle/>
          <a:p>
            <a:r>
              <a:rPr lang="ro-RO" sz="1600" b="1" i="1" dirty="0" smtClean="0"/>
              <a:t>b. </a:t>
            </a:r>
            <a:r>
              <a:rPr lang="ro-RO" sz="1600" b="1" i="1" dirty="0"/>
              <a:t>De către mai mulţi reclamanţi</a:t>
            </a:r>
          </a:p>
        </p:txBody>
      </p:sp>
      <p:sp>
        <p:nvSpPr>
          <p:cNvPr id="4" name="TextBox 3"/>
          <p:cNvSpPr txBox="1"/>
          <p:nvPr/>
        </p:nvSpPr>
        <p:spPr>
          <a:xfrm>
            <a:off x="1357290" y="1643050"/>
            <a:ext cx="7215238" cy="646331"/>
          </a:xfrm>
          <a:prstGeom prst="rect">
            <a:avLst/>
          </a:prstGeom>
          <a:noFill/>
        </p:spPr>
        <p:txBody>
          <a:bodyPr wrap="square" rtlCol="0">
            <a:spAutoFit/>
          </a:bodyPr>
          <a:lstStyle/>
          <a:p>
            <a:pPr>
              <a:buFont typeface="Arial" pitchFamily="34" charset="0"/>
              <a:buChar char="•"/>
            </a:pPr>
            <a:r>
              <a:rPr lang="ro-RO" dirty="0" smtClean="0"/>
              <a:t> </a:t>
            </a:r>
            <a:r>
              <a:rPr lang="ro-RO" dirty="0"/>
              <a:t>este permisă iniţierea procedurii de către mai mulţi reclamanţi atunci când:</a:t>
            </a:r>
            <a:r>
              <a:rPr lang="ro-RO" dirty="0" smtClean="0"/>
              <a:t> </a:t>
            </a:r>
          </a:p>
        </p:txBody>
      </p:sp>
      <p:sp>
        <p:nvSpPr>
          <p:cNvPr id="5" name="TextBox 4"/>
          <p:cNvSpPr txBox="1"/>
          <p:nvPr/>
        </p:nvSpPr>
        <p:spPr>
          <a:xfrm>
            <a:off x="1785918" y="2488164"/>
            <a:ext cx="7215238" cy="369332"/>
          </a:xfrm>
          <a:prstGeom prst="rect">
            <a:avLst/>
          </a:prstGeom>
          <a:noFill/>
        </p:spPr>
        <p:txBody>
          <a:bodyPr wrap="square" rtlCol="0">
            <a:spAutoFit/>
          </a:bodyPr>
          <a:lstStyle/>
          <a:p>
            <a:pPr>
              <a:buFont typeface="Arial" pitchFamily="34" charset="0"/>
              <a:buChar char="•"/>
            </a:pPr>
            <a:r>
              <a:rPr lang="ro-RO" dirty="0"/>
              <a:t>Reclamanţii au o plângere comună împotriva pârâtului, şi</a:t>
            </a:r>
            <a:endParaRPr lang="ro-RO" dirty="0" smtClean="0"/>
          </a:p>
        </p:txBody>
      </p:sp>
      <p:sp>
        <p:nvSpPr>
          <p:cNvPr id="6" name="TextBox 5"/>
          <p:cNvSpPr txBox="1"/>
          <p:nvPr/>
        </p:nvSpPr>
        <p:spPr>
          <a:xfrm>
            <a:off x="1785918" y="4640057"/>
            <a:ext cx="7215238" cy="646331"/>
          </a:xfrm>
          <a:prstGeom prst="rect">
            <a:avLst/>
          </a:prstGeom>
          <a:noFill/>
        </p:spPr>
        <p:txBody>
          <a:bodyPr wrap="square" rtlCol="0">
            <a:spAutoFit/>
          </a:bodyPr>
          <a:lstStyle/>
          <a:p>
            <a:pPr>
              <a:buFont typeface="Arial" pitchFamily="34" charset="0"/>
              <a:buChar char="•"/>
            </a:pPr>
            <a:r>
              <a:rPr lang="ro-RO" dirty="0"/>
              <a:t>Este echitabil şi eficient din punct de vedere procedural să se permită o conexare a cererilor</a:t>
            </a:r>
            <a:endParaRPr lang="ro-RO" dirty="0" smtClean="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57158" y="428604"/>
            <a:ext cx="8429684" cy="646331"/>
          </a:xfrm>
          <a:prstGeom prst="rect">
            <a:avLst/>
          </a:prstGeom>
          <a:noFill/>
        </p:spPr>
        <p:txBody>
          <a:bodyPr wrap="square" rtlCol="0">
            <a:spAutoFit/>
          </a:bodyPr>
          <a:lstStyle/>
          <a:p>
            <a:r>
              <a:rPr lang="ro-RO" b="1" dirty="0" smtClean="0"/>
              <a:t>1. Posibilitatea </a:t>
            </a:r>
            <a:r>
              <a:rPr lang="ro-RO" b="1" dirty="0"/>
              <a:t>de a iniţia procedura pentru mai multe nume de domenii sau de către mai mulţi reclamanţi sau împotriva mai multor pârâţi</a:t>
            </a:r>
          </a:p>
        </p:txBody>
      </p:sp>
      <p:sp>
        <p:nvSpPr>
          <p:cNvPr id="3" name="TextBox 2"/>
          <p:cNvSpPr txBox="1"/>
          <p:nvPr/>
        </p:nvSpPr>
        <p:spPr>
          <a:xfrm>
            <a:off x="857224" y="1130842"/>
            <a:ext cx="7715304" cy="338554"/>
          </a:xfrm>
          <a:prstGeom prst="rect">
            <a:avLst/>
          </a:prstGeom>
          <a:noFill/>
        </p:spPr>
        <p:txBody>
          <a:bodyPr wrap="square" rtlCol="0">
            <a:spAutoFit/>
          </a:bodyPr>
          <a:lstStyle/>
          <a:p>
            <a:r>
              <a:rPr lang="ro-RO" sz="1600" b="1" i="1" dirty="0" smtClean="0"/>
              <a:t>b. </a:t>
            </a:r>
            <a:r>
              <a:rPr lang="ro-RO" sz="1600" b="1" i="1" dirty="0"/>
              <a:t>De către mai mulţi reclamanţi</a:t>
            </a:r>
          </a:p>
        </p:txBody>
      </p:sp>
      <p:sp>
        <p:nvSpPr>
          <p:cNvPr id="4" name="TextBox 3"/>
          <p:cNvSpPr txBox="1"/>
          <p:nvPr/>
        </p:nvSpPr>
        <p:spPr>
          <a:xfrm>
            <a:off x="1357290" y="1643050"/>
            <a:ext cx="7215238" cy="646331"/>
          </a:xfrm>
          <a:prstGeom prst="rect">
            <a:avLst/>
          </a:prstGeom>
          <a:noFill/>
        </p:spPr>
        <p:txBody>
          <a:bodyPr wrap="square" rtlCol="0">
            <a:spAutoFit/>
          </a:bodyPr>
          <a:lstStyle/>
          <a:p>
            <a:pPr>
              <a:buFont typeface="Arial" pitchFamily="34" charset="0"/>
              <a:buChar char="•"/>
            </a:pPr>
            <a:r>
              <a:rPr lang="ro-RO" dirty="0" smtClean="0"/>
              <a:t> </a:t>
            </a:r>
            <a:r>
              <a:rPr lang="ro-RO" dirty="0"/>
              <a:t>este permisă iniţierea procedurii de către mai mulţi reclamanţi atunci când:</a:t>
            </a:r>
            <a:r>
              <a:rPr lang="ro-RO" dirty="0" smtClean="0"/>
              <a:t> </a:t>
            </a:r>
          </a:p>
        </p:txBody>
      </p:sp>
      <p:sp>
        <p:nvSpPr>
          <p:cNvPr id="5" name="TextBox 4"/>
          <p:cNvSpPr txBox="1"/>
          <p:nvPr/>
        </p:nvSpPr>
        <p:spPr>
          <a:xfrm>
            <a:off x="1785918" y="2488164"/>
            <a:ext cx="7215238" cy="369332"/>
          </a:xfrm>
          <a:prstGeom prst="rect">
            <a:avLst/>
          </a:prstGeom>
          <a:noFill/>
        </p:spPr>
        <p:txBody>
          <a:bodyPr wrap="square" rtlCol="0">
            <a:spAutoFit/>
          </a:bodyPr>
          <a:lstStyle/>
          <a:p>
            <a:pPr>
              <a:buFont typeface="Arial" pitchFamily="34" charset="0"/>
              <a:buChar char="•"/>
            </a:pPr>
            <a:r>
              <a:rPr lang="ro-RO" dirty="0"/>
              <a:t>Reclamanţii au o plângere comună împotriva pârâtului, </a:t>
            </a:r>
            <a:r>
              <a:rPr lang="ro-RO" dirty="0">
                <a:solidFill>
                  <a:schemeClr val="bg1">
                    <a:lumMod val="75000"/>
                  </a:schemeClr>
                </a:solidFill>
              </a:rPr>
              <a:t>şi</a:t>
            </a:r>
            <a:endParaRPr lang="ro-RO" dirty="0" smtClean="0">
              <a:solidFill>
                <a:schemeClr val="bg1">
                  <a:lumMod val="75000"/>
                </a:schemeClr>
              </a:solidFill>
            </a:endParaRPr>
          </a:p>
        </p:txBody>
      </p:sp>
      <p:sp>
        <p:nvSpPr>
          <p:cNvPr id="6" name="TextBox 5"/>
          <p:cNvSpPr txBox="1"/>
          <p:nvPr/>
        </p:nvSpPr>
        <p:spPr>
          <a:xfrm>
            <a:off x="1785918" y="4640057"/>
            <a:ext cx="7215238" cy="646331"/>
          </a:xfrm>
          <a:prstGeom prst="rect">
            <a:avLst/>
          </a:prstGeom>
          <a:noFill/>
        </p:spPr>
        <p:txBody>
          <a:bodyPr wrap="square" rtlCol="0">
            <a:spAutoFit/>
          </a:bodyPr>
          <a:lstStyle/>
          <a:p>
            <a:pPr>
              <a:buFont typeface="Arial" pitchFamily="34" charset="0"/>
              <a:buChar char="•"/>
            </a:pPr>
            <a:r>
              <a:rPr lang="ro-RO" dirty="0">
                <a:solidFill>
                  <a:schemeClr val="bg1">
                    <a:lumMod val="75000"/>
                  </a:schemeClr>
                </a:solidFill>
              </a:rPr>
              <a:t>Este echitabil şi eficient din punct de vedere procedural să se permită o conexare a cererilor</a:t>
            </a:r>
            <a:endParaRPr lang="ro-RO" dirty="0" smtClean="0">
              <a:solidFill>
                <a:schemeClr val="bg1">
                  <a:lumMod val="75000"/>
                </a:schemeClr>
              </a:solidFill>
            </a:endParaRPr>
          </a:p>
        </p:txBody>
      </p:sp>
      <p:sp>
        <p:nvSpPr>
          <p:cNvPr id="7" name="TextBox 6"/>
          <p:cNvSpPr txBox="1"/>
          <p:nvPr/>
        </p:nvSpPr>
        <p:spPr>
          <a:xfrm>
            <a:off x="2285984" y="3071810"/>
            <a:ext cx="6072230" cy="369332"/>
          </a:xfrm>
          <a:prstGeom prst="rect">
            <a:avLst/>
          </a:prstGeom>
          <a:noFill/>
        </p:spPr>
        <p:txBody>
          <a:bodyPr wrap="square" rtlCol="0">
            <a:spAutoFit/>
          </a:bodyPr>
          <a:lstStyle/>
          <a:p>
            <a:pPr>
              <a:buFont typeface="Arial" pitchFamily="34" charset="0"/>
              <a:buChar char="•"/>
            </a:pPr>
            <a:r>
              <a:rPr lang="ro-RO" dirty="0"/>
              <a:t>Au un interes legal comun, sau</a:t>
            </a:r>
            <a:endParaRPr lang="ro-RO" dirty="0" smtClean="0"/>
          </a:p>
        </p:txBody>
      </p:sp>
      <p:sp>
        <p:nvSpPr>
          <p:cNvPr id="8" name="TextBox 7"/>
          <p:cNvSpPr txBox="1"/>
          <p:nvPr/>
        </p:nvSpPr>
        <p:spPr>
          <a:xfrm>
            <a:off x="2285984" y="3500438"/>
            <a:ext cx="6072230" cy="923330"/>
          </a:xfrm>
          <a:prstGeom prst="rect">
            <a:avLst/>
          </a:prstGeom>
          <a:noFill/>
        </p:spPr>
        <p:txBody>
          <a:bodyPr wrap="square" rtlCol="0">
            <a:spAutoFit/>
          </a:bodyPr>
          <a:lstStyle/>
          <a:p>
            <a:pPr>
              <a:buFont typeface="Arial" pitchFamily="34" charset="0"/>
              <a:buChar char="•"/>
            </a:pPr>
            <a:r>
              <a:rPr lang="ro-RO" dirty="0"/>
              <a:t>Sunt victimele unei conduite comune din partea pârâtului care le-a afectat clar interesele legale individuale într-o manieră similară</a:t>
            </a:r>
            <a:endParaRPr lang="ro-RO" dirty="0" smtClean="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57158" y="428604"/>
            <a:ext cx="8429684" cy="646331"/>
          </a:xfrm>
          <a:prstGeom prst="rect">
            <a:avLst/>
          </a:prstGeom>
          <a:noFill/>
        </p:spPr>
        <p:txBody>
          <a:bodyPr wrap="square" rtlCol="0">
            <a:spAutoFit/>
          </a:bodyPr>
          <a:lstStyle/>
          <a:p>
            <a:r>
              <a:rPr lang="ro-RO" b="1" dirty="0" smtClean="0"/>
              <a:t>1. Posibilitatea </a:t>
            </a:r>
            <a:r>
              <a:rPr lang="ro-RO" b="1" dirty="0"/>
              <a:t>de a iniţia procedura pentru mai multe nume de domenii sau de către mai mulţi reclamanţi sau împotriva mai multor pârâţi</a:t>
            </a:r>
          </a:p>
        </p:txBody>
      </p:sp>
      <p:sp>
        <p:nvSpPr>
          <p:cNvPr id="3" name="TextBox 2"/>
          <p:cNvSpPr txBox="1"/>
          <p:nvPr/>
        </p:nvSpPr>
        <p:spPr>
          <a:xfrm>
            <a:off x="857224" y="1130842"/>
            <a:ext cx="7715304" cy="338554"/>
          </a:xfrm>
          <a:prstGeom prst="rect">
            <a:avLst/>
          </a:prstGeom>
          <a:noFill/>
        </p:spPr>
        <p:txBody>
          <a:bodyPr wrap="square" rtlCol="0">
            <a:spAutoFit/>
          </a:bodyPr>
          <a:lstStyle/>
          <a:p>
            <a:r>
              <a:rPr lang="ro-RO" sz="1600" b="1" i="1" dirty="0" smtClean="0"/>
              <a:t>b. </a:t>
            </a:r>
            <a:r>
              <a:rPr lang="ro-RO" sz="1600" b="1" i="1" dirty="0"/>
              <a:t>De către mai mulţi reclamanţi</a:t>
            </a:r>
          </a:p>
        </p:txBody>
      </p:sp>
      <p:sp>
        <p:nvSpPr>
          <p:cNvPr id="4" name="TextBox 3"/>
          <p:cNvSpPr txBox="1"/>
          <p:nvPr/>
        </p:nvSpPr>
        <p:spPr>
          <a:xfrm>
            <a:off x="1357290" y="1643050"/>
            <a:ext cx="7215238" cy="646331"/>
          </a:xfrm>
          <a:prstGeom prst="rect">
            <a:avLst/>
          </a:prstGeom>
          <a:noFill/>
        </p:spPr>
        <p:txBody>
          <a:bodyPr wrap="square" rtlCol="0">
            <a:spAutoFit/>
          </a:bodyPr>
          <a:lstStyle/>
          <a:p>
            <a:pPr>
              <a:buFont typeface="Arial" pitchFamily="34" charset="0"/>
              <a:buChar char="•"/>
            </a:pPr>
            <a:r>
              <a:rPr lang="ro-RO" dirty="0" smtClean="0"/>
              <a:t> </a:t>
            </a:r>
            <a:r>
              <a:rPr lang="ro-RO" dirty="0"/>
              <a:t>este permisă iniţierea procedurii de către mai mulţi reclamanţi atunci când:</a:t>
            </a:r>
            <a:r>
              <a:rPr lang="ro-RO" dirty="0" smtClean="0"/>
              <a:t> </a:t>
            </a:r>
          </a:p>
        </p:txBody>
      </p:sp>
      <p:sp>
        <p:nvSpPr>
          <p:cNvPr id="5" name="TextBox 4"/>
          <p:cNvSpPr txBox="1"/>
          <p:nvPr/>
        </p:nvSpPr>
        <p:spPr>
          <a:xfrm>
            <a:off x="1785918" y="2488164"/>
            <a:ext cx="7215238" cy="369332"/>
          </a:xfrm>
          <a:prstGeom prst="rect">
            <a:avLst/>
          </a:prstGeom>
          <a:noFill/>
        </p:spPr>
        <p:txBody>
          <a:bodyPr wrap="square" rtlCol="0">
            <a:spAutoFit/>
          </a:bodyPr>
          <a:lstStyle/>
          <a:p>
            <a:pPr>
              <a:buFont typeface="Arial" pitchFamily="34" charset="0"/>
              <a:buChar char="•"/>
            </a:pPr>
            <a:r>
              <a:rPr lang="ro-RO" dirty="0"/>
              <a:t>Reclamanţii au o plângere comună împotriva pârâtului, </a:t>
            </a:r>
            <a:r>
              <a:rPr lang="ro-RO" dirty="0">
                <a:solidFill>
                  <a:schemeClr val="bg1">
                    <a:lumMod val="75000"/>
                  </a:schemeClr>
                </a:solidFill>
              </a:rPr>
              <a:t>şi</a:t>
            </a:r>
            <a:endParaRPr lang="ro-RO" dirty="0" smtClean="0">
              <a:solidFill>
                <a:schemeClr val="bg1">
                  <a:lumMod val="75000"/>
                </a:schemeClr>
              </a:solidFill>
            </a:endParaRPr>
          </a:p>
        </p:txBody>
      </p:sp>
      <p:sp>
        <p:nvSpPr>
          <p:cNvPr id="7" name="TextBox 6"/>
          <p:cNvSpPr txBox="1"/>
          <p:nvPr/>
        </p:nvSpPr>
        <p:spPr>
          <a:xfrm>
            <a:off x="2285984" y="3071810"/>
            <a:ext cx="6072230" cy="369332"/>
          </a:xfrm>
          <a:prstGeom prst="rect">
            <a:avLst/>
          </a:prstGeom>
          <a:noFill/>
        </p:spPr>
        <p:txBody>
          <a:bodyPr wrap="square" rtlCol="0">
            <a:spAutoFit/>
          </a:bodyPr>
          <a:lstStyle/>
          <a:p>
            <a:pPr>
              <a:buFont typeface="Arial" pitchFamily="34" charset="0"/>
              <a:buChar char="•"/>
            </a:pPr>
            <a:r>
              <a:rPr lang="ro-RO" dirty="0"/>
              <a:t>Au un interes legal comun, </a:t>
            </a:r>
            <a:r>
              <a:rPr lang="ro-RO" dirty="0">
                <a:solidFill>
                  <a:schemeClr val="bg1">
                    <a:lumMod val="75000"/>
                  </a:schemeClr>
                </a:solidFill>
              </a:rPr>
              <a:t>sau</a:t>
            </a:r>
            <a:endParaRPr lang="ro-RO" dirty="0" smtClean="0">
              <a:solidFill>
                <a:schemeClr val="bg1">
                  <a:lumMod val="75000"/>
                </a:schemeClr>
              </a:solidFill>
            </a:endParaRPr>
          </a:p>
        </p:txBody>
      </p:sp>
      <p:sp>
        <p:nvSpPr>
          <p:cNvPr id="9" name="TextBox 8"/>
          <p:cNvSpPr txBox="1"/>
          <p:nvPr/>
        </p:nvSpPr>
        <p:spPr>
          <a:xfrm>
            <a:off x="2714612" y="3488296"/>
            <a:ext cx="6072230" cy="369332"/>
          </a:xfrm>
          <a:prstGeom prst="rect">
            <a:avLst/>
          </a:prstGeom>
          <a:noFill/>
        </p:spPr>
        <p:txBody>
          <a:bodyPr wrap="square" rtlCol="0">
            <a:spAutoFit/>
          </a:bodyPr>
          <a:lstStyle/>
          <a:p>
            <a:pPr>
              <a:buFont typeface="Arial" pitchFamily="34" charset="0"/>
              <a:buChar char="•"/>
            </a:pPr>
            <a:r>
              <a:rPr lang="ro-RO" dirty="0"/>
              <a:t>Au un interes comun în marca opusă (ex. licenţiat), sau</a:t>
            </a:r>
            <a:endParaRPr lang="ro-RO" dirty="0" smtClean="0"/>
          </a:p>
        </p:txBody>
      </p:sp>
      <p:sp>
        <p:nvSpPr>
          <p:cNvPr id="10" name="TextBox 9"/>
          <p:cNvSpPr txBox="1"/>
          <p:nvPr/>
        </p:nvSpPr>
        <p:spPr>
          <a:xfrm>
            <a:off x="2714612" y="3916924"/>
            <a:ext cx="6072230" cy="646331"/>
          </a:xfrm>
          <a:prstGeom prst="rect">
            <a:avLst/>
          </a:prstGeom>
          <a:noFill/>
        </p:spPr>
        <p:txBody>
          <a:bodyPr wrap="square" rtlCol="0">
            <a:spAutoFit/>
          </a:bodyPr>
          <a:lstStyle/>
          <a:p>
            <a:pPr>
              <a:buFont typeface="Arial" pitchFamily="34" charset="0"/>
              <a:buChar char="•"/>
            </a:pPr>
            <a:r>
              <a:rPr lang="ro-RO" dirty="0"/>
              <a:t>Fac parte dintr-o singură entitate ca atunci când societăţile sunt parte a unui grup sau asociere, sau</a:t>
            </a:r>
            <a:endParaRPr lang="ro-RO" dirty="0" smtClean="0"/>
          </a:p>
        </p:txBody>
      </p:sp>
      <p:sp>
        <p:nvSpPr>
          <p:cNvPr id="11" name="TextBox 10"/>
          <p:cNvSpPr txBox="1"/>
          <p:nvPr/>
        </p:nvSpPr>
        <p:spPr>
          <a:xfrm>
            <a:off x="2714612" y="4572008"/>
            <a:ext cx="6072230" cy="1477328"/>
          </a:xfrm>
          <a:prstGeom prst="rect">
            <a:avLst/>
          </a:prstGeom>
          <a:noFill/>
        </p:spPr>
        <p:txBody>
          <a:bodyPr wrap="square" rtlCol="0">
            <a:spAutoFit/>
          </a:bodyPr>
          <a:lstStyle/>
          <a:p>
            <a:pPr>
              <a:buFont typeface="Arial" pitchFamily="34" charset="0"/>
              <a:buChar char="•"/>
            </a:pPr>
            <a:r>
              <a:rPr lang="ro-RO" dirty="0"/>
              <a:t>Sunt membrii ai unei asociaţii sau ligi (precum o asociaţie sportivă) în care membrii individuali au drepturi care pot fi realizate prin asociaţie, caz în care atât asociaţia cât şi membrii ar trebui să fie consideraţi a avea interesul necesar pentru a fi co-reclamanţi împotriva unui singur pârât</a:t>
            </a:r>
            <a:endParaRPr lang="ro-RO" dirty="0" smtClean="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57158" y="428604"/>
            <a:ext cx="8429684" cy="646331"/>
          </a:xfrm>
          <a:prstGeom prst="rect">
            <a:avLst/>
          </a:prstGeom>
          <a:noFill/>
        </p:spPr>
        <p:txBody>
          <a:bodyPr wrap="square" rtlCol="0">
            <a:spAutoFit/>
          </a:bodyPr>
          <a:lstStyle/>
          <a:p>
            <a:r>
              <a:rPr lang="ro-RO" b="1" dirty="0" smtClean="0"/>
              <a:t>1. Posibilitatea </a:t>
            </a:r>
            <a:r>
              <a:rPr lang="ro-RO" b="1" dirty="0"/>
              <a:t>de a iniţia procedura pentru mai multe nume de domenii sau de către mai mulţi reclamanţi sau împotriva mai multor pârâţi</a:t>
            </a:r>
          </a:p>
        </p:txBody>
      </p:sp>
      <p:sp>
        <p:nvSpPr>
          <p:cNvPr id="3" name="TextBox 2"/>
          <p:cNvSpPr txBox="1"/>
          <p:nvPr/>
        </p:nvSpPr>
        <p:spPr>
          <a:xfrm>
            <a:off x="857224" y="1130842"/>
            <a:ext cx="7715304" cy="338554"/>
          </a:xfrm>
          <a:prstGeom prst="rect">
            <a:avLst/>
          </a:prstGeom>
          <a:noFill/>
        </p:spPr>
        <p:txBody>
          <a:bodyPr wrap="square" rtlCol="0">
            <a:spAutoFit/>
          </a:bodyPr>
          <a:lstStyle/>
          <a:p>
            <a:r>
              <a:rPr lang="ro-RO" sz="1600" b="1" i="1" dirty="0" smtClean="0"/>
              <a:t>b. </a:t>
            </a:r>
            <a:r>
              <a:rPr lang="ro-RO" sz="1600" b="1" i="1" dirty="0"/>
              <a:t>De către mai mulţi reclamanţi</a:t>
            </a:r>
          </a:p>
        </p:txBody>
      </p:sp>
      <p:sp>
        <p:nvSpPr>
          <p:cNvPr id="4" name="TextBox 3"/>
          <p:cNvSpPr txBox="1"/>
          <p:nvPr/>
        </p:nvSpPr>
        <p:spPr>
          <a:xfrm>
            <a:off x="1357290" y="1643050"/>
            <a:ext cx="7215238" cy="646331"/>
          </a:xfrm>
          <a:prstGeom prst="rect">
            <a:avLst/>
          </a:prstGeom>
          <a:noFill/>
        </p:spPr>
        <p:txBody>
          <a:bodyPr wrap="square" rtlCol="0">
            <a:spAutoFit/>
          </a:bodyPr>
          <a:lstStyle/>
          <a:p>
            <a:pPr>
              <a:buFont typeface="Arial" pitchFamily="34" charset="0"/>
              <a:buChar char="•"/>
            </a:pPr>
            <a:r>
              <a:rPr lang="ro-RO" dirty="0" smtClean="0"/>
              <a:t> </a:t>
            </a:r>
            <a:r>
              <a:rPr lang="ro-RO" dirty="0"/>
              <a:t>este permisă iniţierea procedurii de către mai mulţi reclamanţi atunci când:</a:t>
            </a:r>
            <a:r>
              <a:rPr lang="ro-RO" dirty="0" smtClean="0"/>
              <a:t> </a:t>
            </a:r>
          </a:p>
        </p:txBody>
      </p:sp>
      <p:sp>
        <p:nvSpPr>
          <p:cNvPr id="5" name="TextBox 4"/>
          <p:cNvSpPr txBox="1"/>
          <p:nvPr/>
        </p:nvSpPr>
        <p:spPr>
          <a:xfrm>
            <a:off x="1785918" y="2488164"/>
            <a:ext cx="7215238" cy="369332"/>
          </a:xfrm>
          <a:prstGeom prst="rect">
            <a:avLst/>
          </a:prstGeom>
          <a:noFill/>
        </p:spPr>
        <p:txBody>
          <a:bodyPr wrap="square" rtlCol="0">
            <a:spAutoFit/>
          </a:bodyPr>
          <a:lstStyle/>
          <a:p>
            <a:pPr>
              <a:buFont typeface="Arial" pitchFamily="34" charset="0"/>
              <a:buChar char="•"/>
            </a:pPr>
            <a:r>
              <a:rPr lang="ro-RO" dirty="0"/>
              <a:t>Reclamanţii au o plângere comună împotriva pârâtului, </a:t>
            </a:r>
            <a:r>
              <a:rPr lang="ro-RO" dirty="0">
                <a:solidFill>
                  <a:schemeClr val="bg1">
                    <a:lumMod val="75000"/>
                  </a:schemeClr>
                </a:solidFill>
              </a:rPr>
              <a:t>şi</a:t>
            </a:r>
            <a:endParaRPr lang="ro-RO" dirty="0" smtClean="0">
              <a:solidFill>
                <a:schemeClr val="bg1">
                  <a:lumMod val="75000"/>
                </a:schemeClr>
              </a:solidFill>
            </a:endParaRPr>
          </a:p>
        </p:txBody>
      </p:sp>
      <p:sp>
        <p:nvSpPr>
          <p:cNvPr id="7" name="TextBox 6"/>
          <p:cNvSpPr txBox="1"/>
          <p:nvPr/>
        </p:nvSpPr>
        <p:spPr>
          <a:xfrm>
            <a:off x="2285984" y="3059668"/>
            <a:ext cx="6072230" cy="369332"/>
          </a:xfrm>
          <a:prstGeom prst="rect">
            <a:avLst/>
          </a:prstGeom>
          <a:noFill/>
        </p:spPr>
        <p:txBody>
          <a:bodyPr wrap="square" rtlCol="0">
            <a:spAutoFit/>
          </a:bodyPr>
          <a:lstStyle/>
          <a:p>
            <a:pPr>
              <a:buFont typeface="Arial" pitchFamily="34" charset="0"/>
              <a:buChar char="•"/>
            </a:pPr>
            <a:r>
              <a:rPr lang="ro-RO" dirty="0">
                <a:solidFill>
                  <a:schemeClr val="bg1">
                    <a:lumMod val="75000"/>
                  </a:schemeClr>
                </a:solidFill>
              </a:rPr>
              <a:t>Au un interes legal comun, sau</a:t>
            </a:r>
            <a:endParaRPr lang="ro-RO" dirty="0" smtClean="0">
              <a:solidFill>
                <a:schemeClr val="bg1">
                  <a:lumMod val="75000"/>
                </a:schemeClr>
              </a:solidFill>
            </a:endParaRPr>
          </a:p>
        </p:txBody>
      </p:sp>
      <p:sp>
        <p:nvSpPr>
          <p:cNvPr id="10" name="TextBox 9"/>
          <p:cNvSpPr txBox="1"/>
          <p:nvPr/>
        </p:nvSpPr>
        <p:spPr>
          <a:xfrm>
            <a:off x="2714612" y="4514687"/>
            <a:ext cx="6072230" cy="1477328"/>
          </a:xfrm>
          <a:prstGeom prst="rect">
            <a:avLst/>
          </a:prstGeom>
          <a:noFill/>
        </p:spPr>
        <p:txBody>
          <a:bodyPr wrap="square" rtlCol="0">
            <a:spAutoFit/>
          </a:bodyPr>
          <a:lstStyle/>
          <a:p>
            <a:pPr marL="0" lvl="4">
              <a:buFont typeface="Arial" pitchFamily="34" charset="0"/>
              <a:buChar char="•"/>
            </a:pPr>
            <a:r>
              <a:rPr lang="ro-RO" dirty="0"/>
              <a:t>În cazul în care drepturile opuse şi numele de domenii în cauză prezintă factori comuni uşor identificabili, </a:t>
            </a:r>
            <a:r>
              <a:rPr lang="ro-RO" dirty="0" smtClean="0"/>
              <a:t>sau</a:t>
            </a:r>
          </a:p>
          <a:p>
            <a:pPr marL="0" lvl="4">
              <a:buFont typeface="Arial" pitchFamily="34" charset="0"/>
              <a:buChar char="•"/>
            </a:pPr>
            <a:endParaRPr lang="ro-RO" dirty="0"/>
          </a:p>
          <a:p>
            <a:pPr marL="0" lvl="4">
              <a:buFont typeface="Arial" pitchFamily="34" charset="0"/>
              <a:buChar char="•"/>
            </a:pPr>
            <a:r>
              <a:rPr lang="ro-RO" dirty="0"/>
              <a:t>În cazul în care există un tipar clar de înregistrare şi utilizare a tuturor numelor de domeniu din </a:t>
            </a:r>
            <a:r>
              <a:rPr lang="ro-RO" dirty="0" smtClean="0"/>
              <a:t>speţă</a:t>
            </a:r>
            <a:endParaRPr lang="ro-RO" dirty="0"/>
          </a:p>
        </p:txBody>
      </p:sp>
      <p:sp>
        <p:nvSpPr>
          <p:cNvPr id="12" name="TextBox 11"/>
          <p:cNvSpPr txBox="1"/>
          <p:nvPr/>
        </p:nvSpPr>
        <p:spPr>
          <a:xfrm>
            <a:off x="2285984" y="3434364"/>
            <a:ext cx="6072230" cy="923330"/>
          </a:xfrm>
          <a:prstGeom prst="rect">
            <a:avLst/>
          </a:prstGeom>
          <a:noFill/>
        </p:spPr>
        <p:txBody>
          <a:bodyPr wrap="square" rtlCol="0">
            <a:spAutoFit/>
          </a:bodyPr>
          <a:lstStyle/>
          <a:p>
            <a:pPr marL="0" lvl="3">
              <a:buFont typeface="Arial" pitchFamily="34" charset="0"/>
              <a:buChar char="•"/>
            </a:pPr>
            <a:r>
              <a:rPr lang="ro-RO" dirty="0"/>
              <a:t>Sunt victimele unei conduite comune din partea pârâtului care le-a afectat clar interesele legale individuale într-o manieră </a:t>
            </a:r>
            <a:r>
              <a:rPr lang="ro-RO" dirty="0" smtClean="0"/>
              <a:t>similară:</a:t>
            </a:r>
            <a:endParaRPr lang="ro-RO"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57158" y="428604"/>
            <a:ext cx="8429684" cy="646331"/>
          </a:xfrm>
          <a:prstGeom prst="rect">
            <a:avLst/>
          </a:prstGeom>
          <a:noFill/>
        </p:spPr>
        <p:txBody>
          <a:bodyPr wrap="square" rtlCol="0">
            <a:spAutoFit/>
          </a:bodyPr>
          <a:lstStyle/>
          <a:p>
            <a:r>
              <a:rPr lang="ro-RO" b="1" dirty="0" smtClean="0"/>
              <a:t>1. Posibilitatea </a:t>
            </a:r>
            <a:r>
              <a:rPr lang="ro-RO" b="1" dirty="0"/>
              <a:t>de a iniţia procedura pentru mai multe nume de domenii sau de către mai mulţi reclamanţi sau împotriva mai multor pârâţi</a:t>
            </a:r>
          </a:p>
        </p:txBody>
      </p:sp>
      <p:sp>
        <p:nvSpPr>
          <p:cNvPr id="3" name="TextBox 2"/>
          <p:cNvSpPr txBox="1"/>
          <p:nvPr/>
        </p:nvSpPr>
        <p:spPr>
          <a:xfrm>
            <a:off x="857224" y="1130842"/>
            <a:ext cx="7715304" cy="338554"/>
          </a:xfrm>
          <a:prstGeom prst="rect">
            <a:avLst/>
          </a:prstGeom>
          <a:noFill/>
        </p:spPr>
        <p:txBody>
          <a:bodyPr wrap="square" rtlCol="0">
            <a:spAutoFit/>
          </a:bodyPr>
          <a:lstStyle/>
          <a:p>
            <a:r>
              <a:rPr lang="ro-RO" sz="1600" b="1" i="1" dirty="0" smtClean="0"/>
              <a:t>b. </a:t>
            </a:r>
            <a:r>
              <a:rPr lang="ro-RO" sz="1600" b="1" i="1" dirty="0"/>
              <a:t>De către mai mulţi reclamanţi</a:t>
            </a:r>
          </a:p>
        </p:txBody>
      </p:sp>
      <p:sp>
        <p:nvSpPr>
          <p:cNvPr id="4" name="TextBox 3"/>
          <p:cNvSpPr txBox="1"/>
          <p:nvPr/>
        </p:nvSpPr>
        <p:spPr>
          <a:xfrm>
            <a:off x="1357290" y="1643050"/>
            <a:ext cx="7215238" cy="646331"/>
          </a:xfrm>
          <a:prstGeom prst="rect">
            <a:avLst/>
          </a:prstGeom>
          <a:noFill/>
        </p:spPr>
        <p:txBody>
          <a:bodyPr wrap="square" rtlCol="0">
            <a:spAutoFit/>
          </a:bodyPr>
          <a:lstStyle/>
          <a:p>
            <a:pPr>
              <a:buFont typeface="Arial" pitchFamily="34" charset="0"/>
              <a:buChar char="•"/>
            </a:pPr>
            <a:r>
              <a:rPr lang="ro-RO" dirty="0" smtClean="0"/>
              <a:t> </a:t>
            </a:r>
            <a:r>
              <a:rPr lang="ro-RO" dirty="0"/>
              <a:t>este permisă iniţierea procedurii de către mai mulţi reclamanţi atunci când:</a:t>
            </a:r>
            <a:r>
              <a:rPr lang="ro-RO" dirty="0" smtClean="0"/>
              <a:t> </a:t>
            </a:r>
          </a:p>
        </p:txBody>
      </p:sp>
      <p:sp>
        <p:nvSpPr>
          <p:cNvPr id="5" name="TextBox 4"/>
          <p:cNvSpPr txBox="1"/>
          <p:nvPr/>
        </p:nvSpPr>
        <p:spPr>
          <a:xfrm>
            <a:off x="1785918" y="2357430"/>
            <a:ext cx="7215238" cy="369332"/>
          </a:xfrm>
          <a:prstGeom prst="rect">
            <a:avLst/>
          </a:prstGeom>
          <a:noFill/>
        </p:spPr>
        <p:txBody>
          <a:bodyPr wrap="square" rtlCol="0">
            <a:spAutoFit/>
          </a:bodyPr>
          <a:lstStyle/>
          <a:p>
            <a:pPr>
              <a:buFont typeface="Arial" pitchFamily="34" charset="0"/>
              <a:buChar char="•"/>
            </a:pPr>
            <a:r>
              <a:rPr lang="ro-RO" dirty="0">
                <a:solidFill>
                  <a:schemeClr val="bg1">
                    <a:lumMod val="75000"/>
                  </a:schemeClr>
                </a:solidFill>
              </a:rPr>
              <a:t>Reclamanţii au o plângere comună împotriva pârâtului, şi</a:t>
            </a:r>
            <a:endParaRPr lang="ro-RO" dirty="0" smtClean="0">
              <a:solidFill>
                <a:schemeClr val="bg1">
                  <a:lumMod val="75000"/>
                </a:schemeClr>
              </a:solidFill>
            </a:endParaRPr>
          </a:p>
        </p:txBody>
      </p:sp>
      <p:sp>
        <p:nvSpPr>
          <p:cNvPr id="12" name="TextBox 11"/>
          <p:cNvSpPr txBox="1"/>
          <p:nvPr/>
        </p:nvSpPr>
        <p:spPr>
          <a:xfrm>
            <a:off x="1785918" y="2786058"/>
            <a:ext cx="7215238" cy="646331"/>
          </a:xfrm>
          <a:prstGeom prst="rect">
            <a:avLst/>
          </a:prstGeom>
          <a:noFill/>
        </p:spPr>
        <p:txBody>
          <a:bodyPr wrap="square" rtlCol="0">
            <a:spAutoFit/>
          </a:bodyPr>
          <a:lstStyle/>
          <a:p>
            <a:pPr>
              <a:buFont typeface="Arial" pitchFamily="34" charset="0"/>
              <a:buChar char="•"/>
            </a:pPr>
            <a:r>
              <a:rPr lang="ro-RO" dirty="0"/>
              <a:t>Este echitabil şi eficient din punct de vedere procedural să se permită o conexare a cererilor</a:t>
            </a:r>
            <a:endParaRPr lang="ro-RO" dirty="0" smtClean="0"/>
          </a:p>
        </p:txBody>
      </p:sp>
      <p:sp>
        <p:nvSpPr>
          <p:cNvPr id="13" name="TextBox 12"/>
          <p:cNvSpPr txBox="1"/>
          <p:nvPr/>
        </p:nvSpPr>
        <p:spPr>
          <a:xfrm>
            <a:off x="2285984" y="3416858"/>
            <a:ext cx="6072230" cy="2585323"/>
          </a:xfrm>
          <a:prstGeom prst="rect">
            <a:avLst/>
          </a:prstGeom>
          <a:noFill/>
        </p:spPr>
        <p:txBody>
          <a:bodyPr wrap="square" rtlCol="0">
            <a:spAutoFit/>
          </a:bodyPr>
          <a:lstStyle/>
          <a:p>
            <a:pPr>
              <a:buFont typeface="Arial" pitchFamily="34" charset="0"/>
              <a:buChar char="•"/>
            </a:pPr>
            <a:r>
              <a:rPr lang="ro-RO" dirty="0"/>
              <a:t>Factorii consideraţi </a:t>
            </a:r>
            <a:r>
              <a:rPr lang="ro-RO" dirty="0" smtClean="0"/>
              <a:t>sunt:</a:t>
            </a:r>
          </a:p>
          <a:p>
            <a:pPr lvl="1">
              <a:buFont typeface="Arial" pitchFamily="34" charset="0"/>
              <a:buChar char="•"/>
            </a:pPr>
            <a:r>
              <a:rPr lang="ro-RO" dirty="0" smtClean="0"/>
              <a:t>Există </a:t>
            </a:r>
            <a:r>
              <a:rPr lang="ro-RO" dirty="0"/>
              <a:t>vreun motiv aparent pentru care ar fi inechitabil să se permită introducerea acţiunii de către mai mulţi </a:t>
            </a:r>
            <a:r>
              <a:rPr lang="ro-RO" dirty="0" smtClean="0"/>
              <a:t>reclamanţi?</a:t>
            </a:r>
          </a:p>
          <a:p>
            <a:pPr lvl="1">
              <a:buFont typeface="Arial" pitchFamily="34" charset="0"/>
              <a:buChar char="•"/>
            </a:pPr>
            <a:r>
              <a:rPr lang="ro-RO" dirty="0" smtClean="0"/>
              <a:t>Gradul </a:t>
            </a:r>
            <a:r>
              <a:rPr lang="ro-RO" dirty="0"/>
              <a:t>în care argumentele de fond ale reclamanţilor, sub fiecare dintre cele trei elemente ale Procedurii, apar a fi comune pentru numele de domenii în </a:t>
            </a:r>
            <a:r>
              <a:rPr lang="ro-RO" dirty="0" smtClean="0"/>
              <a:t>cauză?</a:t>
            </a:r>
          </a:p>
          <a:p>
            <a:pPr lvl="1">
              <a:buFont typeface="Arial" pitchFamily="34" charset="0"/>
              <a:buChar char="•"/>
            </a:pPr>
            <a:r>
              <a:rPr lang="ro-RO" dirty="0" smtClean="0"/>
              <a:t>Sunt </a:t>
            </a:r>
            <a:r>
              <a:rPr lang="ro-RO" dirty="0"/>
              <a:t>toţi reclamanţii reprezentaţi de un singur reprezentant autorizat în </a:t>
            </a:r>
            <a:r>
              <a:rPr lang="ro-RO" dirty="0" smtClean="0"/>
              <a:t>Procedură?</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57158" y="428604"/>
            <a:ext cx="8429684" cy="646331"/>
          </a:xfrm>
          <a:prstGeom prst="rect">
            <a:avLst/>
          </a:prstGeom>
          <a:noFill/>
        </p:spPr>
        <p:txBody>
          <a:bodyPr wrap="square" rtlCol="0">
            <a:spAutoFit/>
          </a:bodyPr>
          <a:lstStyle/>
          <a:p>
            <a:r>
              <a:rPr lang="ro-RO" b="1" dirty="0" smtClean="0"/>
              <a:t>1. Posibilitatea </a:t>
            </a:r>
            <a:r>
              <a:rPr lang="ro-RO" b="1" dirty="0"/>
              <a:t>de a iniţia procedura pentru mai multe nume de domenii sau de către mai mulţi reclamanţi sau împotriva mai multor pârâţi</a:t>
            </a:r>
          </a:p>
        </p:txBody>
      </p:sp>
      <p:sp>
        <p:nvSpPr>
          <p:cNvPr id="3" name="TextBox 2"/>
          <p:cNvSpPr txBox="1"/>
          <p:nvPr/>
        </p:nvSpPr>
        <p:spPr>
          <a:xfrm>
            <a:off x="857224" y="1130842"/>
            <a:ext cx="7715304" cy="338554"/>
          </a:xfrm>
          <a:prstGeom prst="rect">
            <a:avLst/>
          </a:prstGeom>
          <a:noFill/>
        </p:spPr>
        <p:txBody>
          <a:bodyPr wrap="square" rtlCol="0">
            <a:spAutoFit/>
          </a:bodyPr>
          <a:lstStyle/>
          <a:p>
            <a:r>
              <a:rPr lang="ro-RO" sz="1600" b="1" i="1" dirty="0" smtClean="0"/>
              <a:t>b. </a:t>
            </a:r>
            <a:r>
              <a:rPr lang="ro-RO" sz="1600" b="1" i="1" dirty="0"/>
              <a:t>De către mai mulţi reclamanţi</a:t>
            </a:r>
          </a:p>
        </p:txBody>
      </p:sp>
      <p:sp>
        <p:nvSpPr>
          <p:cNvPr id="4" name="TextBox 3"/>
          <p:cNvSpPr txBox="1"/>
          <p:nvPr/>
        </p:nvSpPr>
        <p:spPr>
          <a:xfrm>
            <a:off x="1357290" y="1643050"/>
            <a:ext cx="7215238" cy="646331"/>
          </a:xfrm>
          <a:prstGeom prst="rect">
            <a:avLst/>
          </a:prstGeom>
          <a:noFill/>
        </p:spPr>
        <p:txBody>
          <a:bodyPr wrap="square" rtlCol="0">
            <a:spAutoFit/>
          </a:bodyPr>
          <a:lstStyle/>
          <a:p>
            <a:pPr>
              <a:buFont typeface="Arial" pitchFamily="34" charset="0"/>
              <a:buChar char="•"/>
            </a:pPr>
            <a:r>
              <a:rPr lang="ro-RO" dirty="0" smtClean="0"/>
              <a:t> </a:t>
            </a:r>
            <a:r>
              <a:rPr lang="ro-RO" dirty="0"/>
              <a:t>este permisă iniţierea procedurii de către mai mulţi reclamanţi atunci când:</a:t>
            </a:r>
            <a:r>
              <a:rPr lang="ro-RO" dirty="0" smtClean="0"/>
              <a:t> </a:t>
            </a:r>
          </a:p>
        </p:txBody>
      </p:sp>
      <p:sp>
        <p:nvSpPr>
          <p:cNvPr id="5" name="TextBox 4"/>
          <p:cNvSpPr txBox="1"/>
          <p:nvPr/>
        </p:nvSpPr>
        <p:spPr>
          <a:xfrm>
            <a:off x="1785918" y="2357430"/>
            <a:ext cx="7215238" cy="369332"/>
          </a:xfrm>
          <a:prstGeom prst="rect">
            <a:avLst/>
          </a:prstGeom>
          <a:noFill/>
        </p:spPr>
        <p:txBody>
          <a:bodyPr wrap="square" rtlCol="0">
            <a:spAutoFit/>
          </a:bodyPr>
          <a:lstStyle/>
          <a:p>
            <a:pPr>
              <a:buFont typeface="Arial" pitchFamily="34" charset="0"/>
              <a:buChar char="•"/>
            </a:pPr>
            <a:r>
              <a:rPr lang="ro-RO" dirty="0">
                <a:solidFill>
                  <a:schemeClr val="bg1">
                    <a:lumMod val="75000"/>
                  </a:schemeClr>
                </a:solidFill>
              </a:rPr>
              <a:t>Reclamanţii au o plângere comună împotriva pârâtului, şi</a:t>
            </a:r>
            <a:endParaRPr lang="ro-RO" dirty="0" smtClean="0">
              <a:solidFill>
                <a:schemeClr val="bg1">
                  <a:lumMod val="75000"/>
                </a:schemeClr>
              </a:solidFill>
            </a:endParaRPr>
          </a:p>
        </p:txBody>
      </p:sp>
      <p:sp>
        <p:nvSpPr>
          <p:cNvPr id="12" name="TextBox 11"/>
          <p:cNvSpPr txBox="1"/>
          <p:nvPr/>
        </p:nvSpPr>
        <p:spPr>
          <a:xfrm>
            <a:off x="1785918" y="2786058"/>
            <a:ext cx="7215238" cy="646331"/>
          </a:xfrm>
          <a:prstGeom prst="rect">
            <a:avLst/>
          </a:prstGeom>
          <a:noFill/>
        </p:spPr>
        <p:txBody>
          <a:bodyPr wrap="square" rtlCol="0">
            <a:spAutoFit/>
          </a:bodyPr>
          <a:lstStyle/>
          <a:p>
            <a:pPr>
              <a:buFont typeface="Arial" pitchFamily="34" charset="0"/>
              <a:buChar char="•"/>
            </a:pPr>
            <a:r>
              <a:rPr lang="ro-RO" dirty="0"/>
              <a:t>Este echitabil şi eficient din punct de vedere procedural să se permită o conexare a cererilor</a:t>
            </a:r>
            <a:endParaRPr lang="ro-RO" dirty="0" smtClean="0"/>
          </a:p>
        </p:txBody>
      </p:sp>
      <p:sp>
        <p:nvSpPr>
          <p:cNvPr id="13" name="TextBox 12"/>
          <p:cNvSpPr txBox="1"/>
          <p:nvPr/>
        </p:nvSpPr>
        <p:spPr>
          <a:xfrm>
            <a:off x="2285984" y="3416858"/>
            <a:ext cx="6072230" cy="3416320"/>
          </a:xfrm>
          <a:prstGeom prst="rect">
            <a:avLst/>
          </a:prstGeom>
          <a:noFill/>
        </p:spPr>
        <p:txBody>
          <a:bodyPr wrap="square" rtlCol="0">
            <a:spAutoFit/>
          </a:bodyPr>
          <a:lstStyle/>
          <a:p>
            <a:pPr>
              <a:buFont typeface="Arial" pitchFamily="34" charset="0"/>
              <a:buChar char="•"/>
            </a:pPr>
            <a:r>
              <a:rPr lang="ro-RO" dirty="0"/>
              <a:t>Factorii consideraţi </a:t>
            </a:r>
            <a:r>
              <a:rPr lang="ro-RO" dirty="0" smtClean="0"/>
              <a:t>sunt (continuare):</a:t>
            </a:r>
          </a:p>
          <a:p>
            <a:pPr lvl="1">
              <a:buFont typeface="Arial" pitchFamily="34" charset="0"/>
              <a:buChar char="•"/>
            </a:pPr>
            <a:r>
              <a:rPr lang="ro-RO" dirty="0" smtClean="0"/>
              <a:t>Reclamanţii </a:t>
            </a:r>
            <a:r>
              <a:rPr lang="ro-RO" dirty="0"/>
              <a:t>arată clar fiecare domeniu disputat, reclamantul individual care se consideră afectat de respectivul nume de domeniu, dreptul propriu invocat de către respectivul reclamant, solicitarea faţă de respectivul nume de domeniu şi registrul unde numele de domeniu este </a:t>
            </a:r>
            <a:r>
              <a:rPr lang="ro-RO" dirty="0" smtClean="0"/>
              <a:t>înregistrat?</a:t>
            </a:r>
          </a:p>
          <a:p>
            <a:pPr lvl="1">
              <a:buFont typeface="Arial" pitchFamily="34" charset="0"/>
              <a:buChar char="•"/>
            </a:pPr>
            <a:r>
              <a:rPr lang="ro-RO" dirty="0" smtClean="0"/>
              <a:t>Cazul </a:t>
            </a:r>
            <a:r>
              <a:rPr lang="ro-RO" dirty="0"/>
              <a:t>priveşte un număr relativ mic de nume de </a:t>
            </a:r>
            <a:r>
              <a:rPr lang="ro-RO" dirty="0" smtClean="0"/>
              <a:t>domeniu?</a:t>
            </a:r>
          </a:p>
          <a:p>
            <a:pPr lvl="1">
              <a:buFont typeface="Arial" pitchFamily="34" charset="0"/>
              <a:buChar char="•"/>
            </a:pPr>
            <a:r>
              <a:rPr lang="ro-RO" dirty="0" smtClean="0"/>
              <a:t>Înscrisurile </a:t>
            </a:r>
            <a:r>
              <a:rPr lang="ro-RO" dirty="0"/>
              <a:t>relevante, inclusiv anexele, nu apar ca nerezonabil de </a:t>
            </a:r>
            <a:r>
              <a:rPr lang="ro-RO" dirty="0" smtClean="0"/>
              <a:t>voluminoase?</a:t>
            </a:r>
          </a:p>
          <a:p>
            <a:pPr lvl="1">
              <a:buFont typeface="Arial" pitchFamily="34" charset="0"/>
              <a:buChar char="•"/>
            </a:pPr>
            <a:r>
              <a:rPr lang="ro-RO" dirty="0" smtClean="0"/>
              <a:t>Există </a:t>
            </a:r>
            <a:r>
              <a:rPr lang="ro-RO" dirty="0"/>
              <a:t>un tarif aplicabil pentru cererea astfel depusă?</a:t>
            </a:r>
            <a:endParaRPr lang="ro-RO" dirty="0" smtClean="0">
              <a:solidFill>
                <a:schemeClr val="bg1">
                  <a:lumMod val="75000"/>
                </a:schemeClr>
              </a:solidFill>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57158" y="428604"/>
            <a:ext cx="8429684" cy="646331"/>
          </a:xfrm>
          <a:prstGeom prst="rect">
            <a:avLst/>
          </a:prstGeom>
          <a:noFill/>
        </p:spPr>
        <p:txBody>
          <a:bodyPr wrap="square" rtlCol="0">
            <a:spAutoFit/>
          </a:bodyPr>
          <a:lstStyle/>
          <a:p>
            <a:r>
              <a:rPr lang="ro-RO" b="1" dirty="0" smtClean="0"/>
              <a:t>1. Posibilitatea </a:t>
            </a:r>
            <a:r>
              <a:rPr lang="ro-RO" b="1" dirty="0"/>
              <a:t>de a iniţia procedura pentru mai multe nume de domenii sau de către mai mulţi reclamanţi sau împotriva mai multor pârâţi</a:t>
            </a:r>
          </a:p>
        </p:txBody>
      </p:sp>
      <p:sp>
        <p:nvSpPr>
          <p:cNvPr id="3" name="TextBox 2"/>
          <p:cNvSpPr txBox="1"/>
          <p:nvPr/>
        </p:nvSpPr>
        <p:spPr>
          <a:xfrm>
            <a:off x="857224" y="1130842"/>
            <a:ext cx="7715304" cy="338554"/>
          </a:xfrm>
          <a:prstGeom prst="rect">
            <a:avLst/>
          </a:prstGeom>
          <a:noFill/>
        </p:spPr>
        <p:txBody>
          <a:bodyPr wrap="square" rtlCol="0">
            <a:spAutoFit/>
          </a:bodyPr>
          <a:lstStyle/>
          <a:p>
            <a:r>
              <a:rPr lang="ro-RO" sz="1600" b="1" i="1" dirty="0" smtClean="0"/>
              <a:t>c. Împotriva </a:t>
            </a:r>
            <a:r>
              <a:rPr lang="ro-RO" sz="1600" b="1" i="1" dirty="0"/>
              <a:t>mai multor pârâţi</a:t>
            </a:r>
          </a:p>
        </p:txBody>
      </p:sp>
      <p:sp>
        <p:nvSpPr>
          <p:cNvPr id="4" name="TextBox 3"/>
          <p:cNvSpPr txBox="1"/>
          <p:nvPr/>
        </p:nvSpPr>
        <p:spPr>
          <a:xfrm>
            <a:off x="1357290" y="1643050"/>
            <a:ext cx="7215238" cy="369332"/>
          </a:xfrm>
          <a:prstGeom prst="rect">
            <a:avLst/>
          </a:prstGeom>
          <a:noFill/>
        </p:spPr>
        <p:txBody>
          <a:bodyPr wrap="square" rtlCol="0">
            <a:spAutoFit/>
          </a:bodyPr>
          <a:lstStyle/>
          <a:p>
            <a:pPr>
              <a:buFont typeface="Arial" pitchFamily="34" charset="0"/>
              <a:buChar char="•"/>
            </a:pPr>
            <a:r>
              <a:rPr lang="ro-RO" dirty="0" smtClean="0"/>
              <a:t> </a:t>
            </a:r>
            <a:r>
              <a:rPr lang="ro-RO" dirty="0"/>
              <a:t>Este posibilă introducerea unei cereri împotriva mai multor </a:t>
            </a:r>
            <a:r>
              <a:rPr lang="ro-RO" dirty="0" smtClean="0"/>
              <a:t>pârâţi:</a:t>
            </a:r>
          </a:p>
        </p:txBody>
      </p:sp>
      <p:sp>
        <p:nvSpPr>
          <p:cNvPr id="5" name="TextBox 4"/>
          <p:cNvSpPr txBox="1"/>
          <p:nvPr/>
        </p:nvSpPr>
        <p:spPr>
          <a:xfrm>
            <a:off x="1785918" y="2214554"/>
            <a:ext cx="7215238" cy="369332"/>
          </a:xfrm>
          <a:prstGeom prst="rect">
            <a:avLst/>
          </a:prstGeom>
          <a:noFill/>
        </p:spPr>
        <p:txBody>
          <a:bodyPr wrap="square" rtlCol="0">
            <a:spAutoFit/>
          </a:bodyPr>
          <a:lstStyle/>
          <a:p>
            <a:pPr>
              <a:buFont typeface="Arial" pitchFamily="34" charset="0"/>
              <a:buChar char="•"/>
            </a:pPr>
            <a:r>
              <a:rPr lang="ro-RO" dirty="0"/>
              <a:t>fie listate drept contact tehnic sau contact </a:t>
            </a:r>
            <a:r>
              <a:rPr lang="ro-RO" dirty="0" smtClean="0"/>
              <a:t>administrativ</a:t>
            </a:r>
            <a:endParaRPr lang="ro-RO" dirty="0" smtClean="0">
              <a:solidFill>
                <a:schemeClr val="bg1">
                  <a:lumMod val="75000"/>
                </a:schemeClr>
              </a:solidFill>
            </a:endParaRPr>
          </a:p>
        </p:txBody>
      </p:sp>
      <p:sp>
        <p:nvSpPr>
          <p:cNvPr id="12" name="TextBox 11"/>
          <p:cNvSpPr txBox="1"/>
          <p:nvPr/>
        </p:nvSpPr>
        <p:spPr>
          <a:xfrm>
            <a:off x="1785918" y="4143380"/>
            <a:ext cx="7215238" cy="369332"/>
          </a:xfrm>
          <a:prstGeom prst="rect">
            <a:avLst/>
          </a:prstGeom>
          <a:noFill/>
        </p:spPr>
        <p:txBody>
          <a:bodyPr wrap="square" rtlCol="0">
            <a:spAutoFit/>
          </a:bodyPr>
          <a:lstStyle/>
          <a:p>
            <a:pPr>
              <a:buFont typeface="Arial" pitchFamily="34" charset="0"/>
              <a:buChar char="•"/>
            </a:pPr>
            <a:r>
              <a:rPr lang="ro-RO" dirty="0"/>
              <a:t>fie nelistate şi aparent terţi faţă de dispută </a:t>
            </a:r>
            <a:endParaRPr lang="ro-RO" dirty="0" smtClean="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57158" y="428604"/>
            <a:ext cx="8429684" cy="646331"/>
          </a:xfrm>
          <a:prstGeom prst="rect">
            <a:avLst/>
          </a:prstGeom>
          <a:noFill/>
        </p:spPr>
        <p:txBody>
          <a:bodyPr wrap="square" rtlCol="0">
            <a:spAutoFit/>
          </a:bodyPr>
          <a:lstStyle/>
          <a:p>
            <a:r>
              <a:rPr lang="ro-RO" b="1" dirty="0" smtClean="0"/>
              <a:t>1. Posibilitatea </a:t>
            </a:r>
            <a:r>
              <a:rPr lang="ro-RO" b="1" dirty="0"/>
              <a:t>de a iniţia procedura pentru mai multe nume de domenii sau de către mai mulţi reclamanţi sau împotriva mai multor pârâţi</a:t>
            </a:r>
          </a:p>
        </p:txBody>
      </p:sp>
      <p:sp>
        <p:nvSpPr>
          <p:cNvPr id="3" name="TextBox 2"/>
          <p:cNvSpPr txBox="1"/>
          <p:nvPr/>
        </p:nvSpPr>
        <p:spPr>
          <a:xfrm>
            <a:off x="857224" y="1130842"/>
            <a:ext cx="7715304" cy="338554"/>
          </a:xfrm>
          <a:prstGeom prst="rect">
            <a:avLst/>
          </a:prstGeom>
          <a:noFill/>
        </p:spPr>
        <p:txBody>
          <a:bodyPr wrap="square" rtlCol="0">
            <a:spAutoFit/>
          </a:bodyPr>
          <a:lstStyle/>
          <a:p>
            <a:r>
              <a:rPr lang="ro-RO" sz="1600" b="1" i="1" dirty="0" smtClean="0"/>
              <a:t>c. Împotriva </a:t>
            </a:r>
            <a:r>
              <a:rPr lang="ro-RO" sz="1600" b="1" i="1" dirty="0"/>
              <a:t>mai multor pârâţi</a:t>
            </a:r>
          </a:p>
        </p:txBody>
      </p:sp>
      <p:sp>
        <p:nvSpPr>
          <p:cNvPr id="4" name="TextBox 3"/>
          <p:cNvSpPr txBox="1"/>
          <p:nvPr/>
        </p:nvSpPr>
        <p:spPr>
          <a:xfrm>
            <a:off x="1357290" y="1643050"/>
            <a:ext cx="7215238" cy="369332"/>
          </a:xfrm>
          <a:prstGeom prst="rect">
            <a:avLst/>
          </a:prstGeom>
          <a:noFill/>
        </p:spPr>
        <p:txBody>
          <a:bodyPr wrap="square" rtlCol="0">
            <a:spAutoFit/>
          </a:bodyPr>
          <a:lstStyle/>
          <a:p>
            <a:pPr>
              <a:buFont typeface="Arial" pitchFamily="34" charset="0"/>
              <a:buChar char="•"/>
            </a:pPr>
            <a:r>
              <a:rPr lang="ro-RO" dirty="0" smtClean="0"/>
              <a:t> </a:t>
            </a:r>
            <a:r>
              <a:rPr lang="ro-RO" dirty="0"/>
              <a:t>Este posibilă introducerea unei cereri împotriva mai multor </a:t>
            </a:r>
            <a:r>
              <a:rPr lang="ro-RO" dirty="0" smtClean="0"/>
              <a:t>pârâţi:</a:t>
            </a:r>
          </a:p>
        </p:txBody>
      </p:sp>
      <p:sp>
        <p:nvSpPr>
          <p:cNvPr id="5" name="TextBox 4"/>
          <p:cNvSpPr txBox="1"/>
          <p:nvPr/>
        </p:nvSpPr>
        <p:spPr>
          <a:xfrm>
            <a:off x="1785918" y="2214554"/>
            <a:ext cx="7215238" cy="369332"/>
          </a:xfrm>
          <a:prstGeom prst="rect">
            <a:avLst/>
          </a:prstGeom>
          <a:noFill/>
        </p:spPr>
        <p:txBody>
          <a:bodyPr wrap="square" rtlCol="0">
            <a:spAutoFit/>
          </a:bodyPr>
          <a:lstStyle/>
          <a:p>
            <a:pPr>
              <a:buFont typeface="Arial" pitchFamily="34" charset="0"/>
              <a:buChar char="•"/>
            </a:pPr>
            <a:r>
              <a:rPr lang="ro-RO" dirty="0"/>
              <a:t>fie listate drept contact tehnic sau contact </a:t>
            </a:r>
            <a:r>
              <a:rPr lang="ro-RO" dirty="0" smtClean="0"/>
              <a:t>administrativ</a:t>
            </a:r>
            <a:endParaRPr lang="ro-RO" dirty="0" smtClean="0">
              <a:solidFill>
                <a:schemeClr val="bg1">
                  <a:lumMod val="75000"/>
                </a:schemeClr>
              </a:solidFill>
            </a:endParaRPr>
          </a:p>
        </p:txBody>
      </p:sp>
      <p:sp>
        <p:nvSpPr>
          <p:cNvPr id="12" name="TextBox 11"/>
          <p:cNvSpPr txBox="1"/>
          <p:nvPr/>
        </p:nvSpPr>
        <p:spPr>
          <a:xfrm>
            <a:off x="1785918" y="5559998"/>
            <a:ext cx="7215238" cy="369332"/>
          </a:xfrm>
          <a:prstGeom prst="rect">
            <a:avLst/>
          </a:prstGeom>
          <a:noFill/>
        </p:spPr>
        <p:txBody>
          <a:bodyPr wrap="square" rtlCol="0">
            <a:spAutoFit/>
          </a:bodyPr>
          <a:lstStyle/>
          <a:p>
            <a:pPr>
              <a:buFont typeface="Arial" pitchFamily="34" charset="0"/>
              <a:buChar char="•"/>
            </a:pPr>
            <a:r>
              <a:rPr lang="ro-RO" dirty="0">
                <a:solidFill>
                  <a:schemeClr val="bg1">
                    <a:lumMod val="75000"/>
                  </a:schemeClr>
                </a:solidFill>
              </a:rPr>
              <a:t>fie nelistate şi aparent terţi faţă de dispută </a:t>
            </a:r>
            <a:endParaRPr lang="ro-RO" dirty="0" smtClean="0">
              <a:solidFill>
                <a:schemeClr val="bg1">
                  <a:lumMod val="75000"/>
                </a:schemeClr>
              </a:solidFill>
            </a:endParaRPr>
          </a:p>
        </p:txBody>
      </p:sp>
      <p:sp>
        <p:nvSpPr>
          <p:cNvPr id="7" name="Rectangle 6"/>
          <p:cNvSpPr/>
          <p:nvPr/>
        </p:nvSpPr>
        <p:spPr>
          <a:xfrm>
            <a:off x="2285984" y="2571744"/>
            <a:ext cx="6429420" cy="2862322"/>
          </a:xfrm>
          <a:prstGeom prst="rect">
            <a:avLst/>
          </a:prstGeom>
        </p:spPr>
        <p:txBody>
          <a:bodyPr wrap="square">
            <a:spAutoFit/>
          </a:bodyPr>
          <a:lstStyle/>
          <a:p>
            <a:pPr>
              <a:buFont typeface="Arial" pitchFamily="34" charset="0"/>
              <a:buChar char="•"/>
            </a:pPr>
            <a:r>
              <a:rPr lang="ro-RO" dirty="0"/>
              <a:t>adevăratul titular al domeniului </a:t>
            </a:r>
            <a:endParaRPr lang="ro-RO" dirty="0" smtClean="0"/>
          </a:p>
          <a:p>
            <a:pPr lvl="1">
              <a:buFont typeface="Arial" pitchFamily="34" charset="0"/>
              <a:buChar char="•"/>
            </a:pPr>
            <a:r>
              <a:rPr lang="ro-RO" dirty="0" smtClean="0"/>
              <a:t>D2000-0013 </a:t>
            </a:r>
            <a:r>
              <a:rPr lang="ro-RO" dirty="0"/>
              <a:t>(The </a:t>
            </a:r>
            <a:r>
              <a:rPr lang="ro-RO" dirty="0" err="1"/>
              <a:t>Avenue</a:t>
            </a:r>
            <a:r>
              <a:rPr lang="ro-RO" dirty="0"/>
              <a:t>, Inc. </a:t>
            </a:r>
            <a:r>
              <a:rPr lang="ro-RO" dirty="0" err="1"/>
              <a:t>and</a:t>
            </a:r>
            <a:r>
              <a:rPr lang="ro-RO" dirty="0"/>
              <a:t> United Retail </a:t>
            </a:r>
            <a:r>
              <a:rPr lang="ro-RO" dirty="0" err="1"/>
              <a:t>Incorporated</a:t>
            </a:r>
            <a:r>
              <a:rPr lang="ro-RO" dirty="0"/>
              <a:t> </a:t>
            </a:r>
            <a:r>
              <a:rPr lang="ro-RO" dirty="0" err="1"/>
              <a:t>v.Chris</a:t>
            </a:r>
            <a:r>
              <a:rPr lang="ro-RO" dirty="0"/>
              <a:t> </a:t>
            </a:r>
            <a:r>
              <a:rPr lang="ro-RO" dirty="0" err="1"/>
              <a:t>Guirguis</a:t>
            </a:r>
            <a:r>
              <a:rPr lang="ro-RO" dirty="0"/>
              <a:t> </a:t>
            </a:r>
            <a:r>
              <a:rPr lang="ro-RO" dirty="0" err="1"/>
              <a:t>doing</a:t>
            </a:r>
            <a:r>
              <a:rPr lang="ro-RO" dirty="0"/>
              <a:t> business as </a:t>
            </a:r>
            <a:r>
              <a:rPr lang="ro-RO" dirty="0" err="1"/>
              <a:t>Lighthouse</a:t>
            </a:r>
            <a:r>
              <a:rPr lang="ro-RO" dirty="0"/>
              <a:t> Web Design </a:t>
            </a:r>
            <a:r>
              <a:rPr lang="ro-RO" dirty="0" err="1"/>
              <a:t>and</a:t>
            </a:r>
            <a:r>
              <a:rPr lang="ro-RO" dirty="0"/>
              <a:t>/or </a:t>
            </a:r>
            <a:r>
              <a:rPr lang="ro-RO" dirty="0" err="1"/>
              <a:t>Cannibal</a:t>
            </a:r>
            <a:r>
              <a:rPr lang="ro-RO" dirty="0"/>
              <a:t>, </a:t>
            </a:r>
            <a:r>
              <a:rPr lang="ro-RO" dirty="0" err="1"/>
              <a:t>and</a:t>
            </a:r>
            <a:r>
              <a:rPr lang="ro-RO" dirty="0"/>
              <a:t> Sam </a:t>
            </a:r>
            <a:r>
              <a:rPr lang="ro-RO" dirty="0" err="1"/>
              <a:t>Guirguis</a:t>
            </a:r>
            <a:r>
              <a:rPr lang="ro-RO" dirty="0" smtClean="0"/>
              <a:t>)</a:t>
            </a:r>
          </a:p>
          <a:p>
            <a:pPr>
              <a:buFont typeface="Arial" pitchFamily="34" charset="0"/>
              <a:buChar char="•"/>
            </a:pPr>
            <a:r>
              <a:rPr lang="ro-RO" dirty="0"/>
              <a:t>„mintea călăuzitoare” </a:t>
            </a:r>
            <a:endParaRPr lang="ro-RO" dirty="0" smtClean="0"/>
          </a:p>
          <a:p>
            <a:pPr lvl="1">
              <a:buFont typeface="Arial" pitchFamily="34" charset="0"/>
              <a:buChar char="•"/>
            </a:pPr>
            <a:r>
              <a:rPr lang="ro-RO" dirty="0"/>
              <a:t>D2001-0947 (</a:t>
            </a:r>
            <a:r>
              <a:rPr lang="ro-RO" dirty="0" err="1"/>
              <a:t>texstyleworld.com</a:t>
            </a:r>
            <a:r>
              <a:rPr lang="ro-RO" dirty="0" smtClean="0"/>
              <a:t>)</a:t>
            </a:r>
          </a:p>
          <a:p>
            <a:pPr>
              <a:buFont typeface="Arial" pitchFamily="34" charset="0"/>
              <a:buChar char="•"/>
            </a:pPr>
            <a:r>
              <a:rPr lang="ro-RO" dirty="0"/>
              <a:t>indică faptul că ea este adevăratul </a:t>
            </a:r>
            <a:r>
              <a:rPr lang="ro-RO" dirty="0" smtClean="0"/>
              <a:t>titular</a:t>
            </a:r>
          </a:p>
          <a:p>
            <a:pPr lvl="1">
              <a:buFont typeface="Arial" pitchFamily="34" charset="0"/>
              <a:buChar char="•"/>
            </a:pPr>
            <a:r>
              <a:rPr lang="ro-RO" dirty="0"/>
              <a:t>NAF F 93763 (</a:t>
            </a:r>
            <a:r>
              <a:rPr lang="ro-RO" dirty="0" err="1"/>
              <a:t>esquire.com</a:t>
            </a:r>
            <a:r>
              <a:rPr lang="ro-RO" dirty="0" smtClean="0"/>
              <a:t>)</a:t>
            </a:r>
          </a:p>
          <a:p>
            <a:pPr>
              <a:buFont typeface="Arial" pitchFamily="34" charset="0"/>
              <a:buChar char="•"/>
            </a:pPr>
            <a:r>
              <a:rPr lang="ro-RO" dirty="0"/>
              <a:t>cei care </a:t>
            </a:r>
            <a:r>
              <a:rPr lang="ro-RO" dirty="0" smtClean="0"/>
              <a:t>beneficiază</a:t>
            </a:r>
          </a:p>
          <a:p>
            <a:pPr lvl="1">
              <a:buFont typeface="Arial" pitchFamily="34" charset="0"/>
              <a:buChar char="•"/>
            </a:pPr>
            <a:r>
              <a:rPr lang="ro-RO" dirty="0"/>
              <a:t>D2000-0477 (</a:t>
            </a:r>
            <a:r>
              <a:rPr lang="ro-RO" dirty="0" err="1"/>
              <a:t>walmartcanadasucks.com</a:t>
            </a:r>
            <a:r>
              <a:rPr lang="ro-RO" dirty="0"/>
              <a:t>)</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57158" y="428604"/>
            <a:ext cx="8429684" cy="646331"/>
          </a:xfrm>
          <a:prstGeom prst="rect">
            <a:avLst/>
          </a:prstGeom>
          <a:noFill/>
        </p:spPr>
        <p:txBody>
          <a:bodyPr wrap="square" rtlCol="0">
            <a:spAutoFit/>
          </a:bodyPr>
          <a:lstStyle/>
          <a:p>
            <a:r>
              <a:rPr lang="ro-RO" b="1" dirty="0" smtClean="0"/>
              <a:t>1. Posibilitatea </a:t>
            </a:r>
            <a:r>
              <a:rPr lang="ro-RO" b="1" dirty="0"/>
              <a:t>de a iniţia procedura pentru mai multe nume de domenii sau de către mai mulţi reclamanţi sau împotriva mai multor pârâţi</a:t>
            </a:r>
          </a:p>
        </p:txBody>
      </p:sp>
      <p:sp>
        <p:nvSpPr>
          <p:cNvPr id="3" name="TextBox 2"/>
          <p:cNvSpPr txBox="1"/>
          <p:nvPr/>
        </p:nvSpPr>
        <p:spPr>
          <a:xfrm>
            <a:off x="857224" y="1130842"/>
            <a:ext cx="7715304" cy="338554"/>
          </a:xfrm>
          <a:prstGeom prst="rect">
            <a:avLst/>
          </a:prstGeom>
          <a:noFill/>
        </p:spPr>
        <p:txBody>
          <a:bodyPr wrap="square" rtlCol="0">
            <a:spAutoFit/>
          </a:bodyPr>
          <a:lstStyle/>
          <a:p>
            <a:r>
              <a:rPr lang="ro-RO" sz="1600" b="1" i="1" dirty="0" smtClean="0"/>
              <a:t>c. Împotriva </a:t>
            </a:r>
            <a:r>
              <a:rPr lang="ro-RO" sz="1600" b="1" i="1" dirty="0"/>
              <a:t>mai multor pârâţi</a:t>
            </a:r>
          </a:p>
        </p:txBody>
      </p:sp>
      <p:sp>
        <p:nvSpPr>
          <p:cNvPr id="4" name="TextBox 3"/>
          <p:cNvSpPr txBox="1"/>
          <p:nvPr/>
        </p:nvSpPr>
        <p:spPr>
          <a:xfrm>
            <a:off x="1357290" y="1643050"/>
            <a:ext cx="7215238" cy="369332"/>
          </a:xfrm>
          <a:prstGeom prst="rect">
            <a:avLst/>
          </a:prstGeom>
          <a:noFill/>
        </p:spPr>
        <p:txBody>
          <a:bodyPr wrap="square" rtlCol="0">
            <a:spAutoFit/>
          </a:bodyPr>
          <a:lstStyle/>
          <a:p>
            <a:pPr>
              <a:buFont typeface="Arial" pitchFamily="34" charset="0"/>
              <a:buChar char="•"/>
            </a:pPr>
            <a:r>
              <a:rPr lang="ro-RO" dirty="0" smtClean="0"/>
              <a:t> </a:t>
            </a:r>
            <a:r>
              <a:rPr lang="ro-RO" dirty="0"/>
              <a:t>Este posibilă introducerea unei cereri împotriva mai multor </a:t>
            </a:r>
            <a:r>
              <a:rPr lang="ro-RO" dirty="0" smtClean="0"/>
              <a:t>pârâţi:</a:t>
            </a:r>
          </a:p>
        </p:txBody>
      </p:sp>
      <p:sp>
        <p:nvSpPr>
          <p:cNvPr id="5" name="TextBox 4"/>
          <p:cNvSpPr txBox="1"/>
          <p:nvPr/>
        </p:nvSpPr>
        <p:spPr>
          <a:xfrm>
            <a:off x="1785918" y="2202412"/>
            <a:ext cx="7215238" cy="369332"/>
          </a:xfrm>
          <a:prstGeom prst="rect">
            <a:avLst/>
          </a:prstGeom>
          <a:noFill/>
        </p:spPr>
        <p:txBody>
          <a:bodyPr wrap="square" rtlCol="0">
            <a:spAutoFit/>
          </a:bodyPr>
          <a:lstStyle/>
          <a:p>
            <a:pPr>
              <a:buFont typeface="Arial" pitchFamily="34" charset="0"/>
              <a:buChar char="•"/>
            </a:pPr>
            <a:r>
              <a:rPr lang="ro-RO" dirty="0">
                <a:solidFill>
                  <a:schemeClr val="bg1">
                    <a:lumMod val="75000"/>
                  </a:schemeClr>
                </a:solidFill>
              </a:rPr>
              <a:t>fie listate drept contact tehnic sau contact </a:t>
            </a:r>
            <a:r>
              <a:rPr lang="ro-RO" dirty="0" smtClean="0">
                <a:solidFill>
                  <a:schemeClr val="bg1">
                    <a:lumMod val="75000"/>
                  </a:schemeClr>
                </a:solidFill>
              </a:rPr>
              <a:t>administrativ</a:t>
            </a:r>
          </a:p>
        </p:txBody>
      </p:sp>
      <p:sp>
        <p:nvSpPr>
          <p:cNvPr id="7" name="Rectangle 6"/>
          <p:cNvSpPr/>
          <p:nvPr/>
        </p:nvSpPr>
        <p:spPr>
          <a:xfrm>
            <a:off x="2285984" y="4577372"/>
            <a:ext cx="6429420" cy="923330"/>
          </a:xfrm>
          <a:prstGeom prst="rect">
            <a:avLst/>
          </a:prstGeom>
        </p:spPr>
        <p:txBody>
          <a:bodyPr wrap="square">
            <a:spAutoFit/>
          </a:bodyPr>
          <a:lstStyle/>
          <a:p>
            <a:pPr>
              <a:buFont typeface="Arial" pitchFamily="34" charset="0"/>
              <a:buChar char="•"/>
            </a:pPr>
            <a:r>
              <a:rPr lang="ro-RO" dirty="0"/>
              <a:t>D2005-0890 (Dr. Ing. </a:t>
            </a:r>
            <a:r>
              <a:rPr lang="ro-RO" dirty="0" err="1"/>
              <a:t>h.c</a:t>
            </a:r>
            <a:r>
              <a:rPr lang="ro-RO" dirty="0"/>
              <a:t>. F. Porsche AG v. </a:t>
            </a:r>
            <a:r>
              <a:rPr lang="ro-RO" dirty="0" err="1"/>
              <a:t>Kentech</a:t>
            </a:r>
            <a:r>
              <a:rPr lang="ro-RO" dirty="0"/>
              <a:t>, Inc. </a:t>
            </a:r>
            <a:r>
              <a:rPr lang="ro-RO" dirty="0" err="1"/>
              <a:t>a.k.a</a:t>
            </a:r>
            <a:r>
              <a:rPr lang="ro-RO" dirty="0"/>
              <a:t>. </a:t>
            </a:r>
            <a:r>
              <a:rPr lang="ro-RO" dirty="0" err="1"/>
              <a:t>Helois</a:t>
            </a:r>
            <a:r>
              <a:rPr lang="ro-RO" dirty="0"/>
              <a:t> </a:t>
            </a:r>
            <a:r>
              <a:rPr lang="ro-RO" dirty="0" err="1"/>
              <a:t>Lab</a:t>
            </a:r>
            <a:r>
              <a:rPr lang="ro-RO" dirty="0"/>
              <a:t> </a:t>
            </a:r>
            <a:r>
              <a:rPr lang="ro-RO" dirty="0" err="1"/>
              <a:t>a.k.a</a:t>
            </a:r>
            <a:r>
              <a:rPr lang="ro-RO" dirty="0"/>
              <a:t>. Orion Web </a:t>
            </a:r>
            <a:r>
              <a:rPr lang="ro-RO" dirty="0" err="1"/>
              <a:t>a.k.a</a:t>
            </a:r>
            <a:r>
              <a:rPr lang="ro-RO" dirty="0"/>
              <a:t>. Titan Net </a:t>
            </a:r>
            <a:r>
              <a:rPr lang="ro-RO" dirty="0" err="1"/>
              <a:t>a.k.a</a:t>
            </a:r>
            <a:r>
              <a:rPr lang="ro-RO" dirty="0"/>
              <a:t>. Panda </a:t>
            </a:r>
            <a:r>
              <a:rPr lang="ro-RO" dirty="0" err="1"/>
              <a:t>Ventures</a:t>
            </a:r>
            <a:r>
              <a:rPr lang="ro-RO" dirty="0"/>
              <a:t> </a:t>
            </a:r>
            <a:r>
              <a:rPr lang="ro-RO" dirty="0" err="1"/>
              <a:t>a.k.a</a:t>
            </a:r>
            <a:r>
              <a:rPr lang="ro-RO" dirty="0"/>
              <a:t>. Spiral </a:t>
            </a:r>
            <a:r>
              <a:rPr lang="ro-RO" dirty="0" err="1"/>
              <a:t>Matrix</a:t>
            </a:r>
            <a:r>
              <a:rPr lang="ro-RO" dirty="0"/>
              <a:t> </a:t>
            </a:r>
            <a:r>
              <a:rPr lang="ro-RO" dirty="0" err="1"/>
              <a:t>and</a:t>
            </a:r>
            <a:r>
              <a:rPr lang="ro-RO" dirty="0"/>
              <a:t> </a:t>
            </a:r>
            <a:r>
              <a:rPr lang="ro-RO" dirty="0" err="1"/>
              <a:t>Domain</a:t>
            </a:r>
            <a:r>
              <a:rPr lang="ro-RO" dirty="0"/>
              <a:t> </a:t>
            </a:r>
            <a:r>
              <a:rPr lang="ro-RO" dirty="0" err="1"/>
              <a:t>Purchase</a:t>
            </a:r>
            <a:r>
              <a:rPr lang="ro-RO" dirty="0"/>
              <a:t>, NOLDC, Inc.)</a:t>
            </a:r>
          </a:p>
        </p:txBody>
      </p:sp>
      <p:sp>
        <p:nvSpPr>
          <p:cNvPr id="8" name="TextBox 7"/>
          <p:cNvSpPr txBox="1"/>
          <p:nvPr/>
        </p:nvSpPr>
        <p:spPr>
          <a:xfrm>
            <a:off x="1785918" y="4143380"/>
            <a:ext cx="7215238" cy="369332"/>
          </a:xfrm>
          <a:prstGeom prst="rect">
            <a:avLst/>
          </a:prstGeom>
          <a:noFill/>
        </p:spPr>
        <p:txBody>
          <a:bodyPr wrap="square" rtlCol="0">
            <a:spAutoFit/>
          </a:bodyPr>
          <a:lstStyle/>
          <a:p>
            <a:pPr>
              <a:buFont typeface="Arial" pitchFamily="34" charset="0"/>
              <a:buChar char="•"/>
            </a:pPr>
            <a:r>
              <a:rPr lang="ro-RO" dirty="0"/>
              <a:t>fie nelistate şi aparent terţi faţă de dispută </a:t>
            </a:r>
            <a:endParaRPr lang="ro-RO" dirty="0" smtClean="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57158" y="428604"/>
            <a:ext cx="8429684" cy="369332"/>
          </a:xfrm>
          <a:prstGeom prst="rect">
            <a:avLst/>
          </a:prstGeom>
          <a:noFill/>
        </p:spPr>
        <p:txBody>
          <a:bodyPr wrap="square" rtlCol="0">
            <a:spAutoFit/>
          </a:bodyPr>
          <a:lstStyle/>
          <a:p>
            <a:r>
              <a:rPr lang="ro-RO" b="1" dirty="0" smtClean="0"/>
              <a:t>2. </a:t>
            </a:r>
            <a:r>
              <a:rPr lang="ro-RO" b="1" dirty="0" err="1"/>
              <a:t>Without</a:t>
            </a:r>
            <a:r>
              <a:rPr lang="ro-RO" b="1" dirty="0"/>
              <a:t> </a:t>
            </a:r>
            <a:r>
              <a:rPr lang="ro-RO" b="1" dirty="0" err="1"/>
              <a:t>prejudice</a:t>
            </a:r>
            <a:endParaRPr lang="ro-RO" b="1" dirty="0"/>
          </a:p>
        </p:txBody>
      </p:sp>
      <p:sp>
        <p:nvSpPr>
          <p:cNvPr id="4" name="TextBox 3"/>
          <p:cNvSpPr txBox="1"/>
          <p:nvPr/>
        </p:nvSpPr>
        <p:spPr>
          <a:xfrm>
            <a:off x="1357290" y="1142984"/>
            <a:ext cx="7215238" cy="369332"/>
          </a:xfrm>
          <a:prstGeom prst="rect">
            <a:avLst/>
          </a:prstGeom>
          <a:noFill/>
        </p:spPr>
        <p:txBody>
          <a:bodyPr wrap="square" rtlCol="0">
            <a:spAutoFit/>
          </a:bodyPr>
          <a:lstStyle/>
          <a:p>
            <a:pPr>
              <a:buFont typeface="Arial" pitchFamily="34" charset="0"/>
              <a:buChar char="•"/>
            </a:pPr>
            <a:r>
              <a:rPr lang="ro-RO" dirty="0" smtClean="0"/>
              <a:t> </a:t>
            </a:r>
            <a:r>
              <a:rPr lang="ro-RO" dirty="0"/>
              <a:t>Unele complete au declarat astfel de dovezi inadmisibile</a:t>
            </a:r>
            <a:endParaRPr lang="ro-RO" dirty="0" smtClean="0"/>
          </a:p>
        </p:txBody>
      </p:sp>
      <p:sp>
        <p:nvSpPr>
          <p:cNvPr id="9" name="TextBox 8"/>
          <p:cNvSpPr txBox="1"/>
          <p:nvPr/>
        </p:nvSpPr>
        <p:spPr>
          <a:xfrm>
            <a:off x="1357290" y="3416858"/>
            <a:ext cx="7215238" cy="369332"/>
          </a:xfrm>
          <a:prstGeom prst="rect">
            <a:avLst/>
          </a:prstGeom>
          <a:noFill/>
        </p:spPr>
        <p:txBody>
          <a:bodyPr wrap="square" rtlCol="0">
            <a:spAutoFit/>
          </a:bodyPr>
          <a:lstStyle/>
          <a:p>
            <a:pPr>
              <a:buFont typeface="Arial" pitchFamily="34" charset="0"/>
              <a:buChar char="•"/>
            </a:pPr>
            <a:r>
              <a:rPr lang="ro-RO" dirty="0"/>
              <a:t>Alte complete au considerat că astfel de documente sunt admisibile</a:t>
            </a:r>
            <a:endParaRPr lang="ro-RO" dirty="0" smtClean="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071538" y="571480"/>
            <a:ext cx="6929486" cy="646331"/>
          </a:xfrm>
          <a:prstGeom prst="rect">
            <a:avLst/>
          </a:prstGeom>
        </p:spPr>
        <p:txBody>
          <a:bodyPr wrap="square">
            <a:spAutoFit/>
          </a:bodyPr>
          <a:lstStyle/>
          <a:p>
            <a:pPr algn="ctr"/>
            <a:r>
              <a:rPr lang="ro-RO" dirty="0"/>
              <a:t>costul suportat pentru înregistrare de un titular de marcă comunitară faţă de costul suportat de titularul unui nume de domeniu:</a:t>
            </a:r>
          </a:p>
        </p:txBody>
      </p:sp>
      <p:graphicFrame>
        <p:nvGraphicFramePr>
          <p:cNvPr id="3" name="Table 2"/>
          <p:cNvGraphicFramePr>
            <a:graphicFrameLocks noGrp="1"/>
          </p:cNvGraphicFramePr>
          <p:nvPr/>
        </p:nvGraphicFramePr>
        <p:xfrm>
          <a:off x="642910" y="1357298"/>
          <a:ext cx="8098581" cy="1357322"/>
        </p:xfrm>
        <a:graphic>
          <a:graphicData uri="http://schemas.openxmlformats.org/drawingml/2006/table">
            <a:tbl>
              <a:tblPr/>
              <a:tblGrid>
                <a:gridCol w="2699527"/>
                <a:gridCol w="2699527"/>
                <a:gridCol w="2699527"/>
              </a:tblGrid>
              <a:tr h="271464">
                <a:tc>
                  <a:txBody>
                    <a:bodyPr/>
                    <a:lstStyle/>
                    <a:p>
                      <a:pPr algn="just">
                        <a:lnSpc>
                          <a:spcPct val="115000"/>
                        </a:lnSpc>
                        <a:spcAft>
                          <a:spcPts val="0"/>
                        </a:spcAft>
                      </a:pPr>
                      <a:endParaRPr lang="ro-RO" sz="1500">
                        <a:latin typeface="Calibri"/>
                        <a:ea typeface="Calibri"/>
                        <a:cs typeface="Calibri"/>
                      </a:endParaRPr>
                    </a:p>
                  </a:txBody>
                  <a:tcPr marL="94169" marR="9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ro-RO" sz="1500">
                          <a:latin typeface="Calibri"/>
                          <a:ea typeface="Calibri"/>
                          <a:cs typeface="Calibri"/>
                        </a:rPr>
                        <a:t>CTM</a:t>
                      </a:r>
                      <a:endParaRPr lang="ro-RO" sz="1500">
                        <a:latin typeface="Calibri"/>
                        <a:ea typeface="Calibri"/>
                        <a:cs typeface="Times New Roman"/>
                      </a:endParaRPr>
                    </a:p>
                  </a:txBody>
                  <a:tcPr marL="94169" marR="9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ro-RO" sz="1500">
                          <a:latin typeface="Calibri"/>
                          <a:ea typeface="Calibri"/>
                          <a:cs typeface="Calibri"/>
                        </a:rPr>
                        <a:t>Nume de domeniu</a:t>
                      </a:r>
                      <a:endParaRPr lang="ro-RO" sz="1500">
                        <a:latin typeface="Calibri"/>
                        <a:ea typeface="Calibri"/>
                        <a:cs typeface="Times New Roman"/>
                      </a:endParaRPr>
                    </a:p>
                  </a:txBody>
                  <a:tcPr marL="94169" marR="9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42929">
                <a:tc>
                  <a:txBody>
                    <a:bodyPr/>
                    <a:lstStyle/>
                    <a:p>
                      <a:pPr algn="just">
                        <a:lnSpc>
                          <a:spcPct val="115000"/>
                        </a:lnSpc>
                        <a:spcAft>
                          <a:spcPts val="0"/>
                        </a:spcAft>
                      </a:pPr>
                      <a:r>
                        <a:rPr lang="ro-RO" sz="1500">
                          <a:latin typeface="Calibri"/>
                          <a:ea typeface="Calibri"/>
                          <a:cs typeface="Calibri"/>
                        </a:rPr>
                        <a:t>Cost de înregistrare pe an (bază)</a:t>
                      </a:r>
                      <a:endParaRPr lang="ro-RO" sz="1500">
                        <a:latin typeface="Calibri"/>
                        <a:ea typeface="Calibri"/>
                        <a:cs typeface="Times New Roman"/>
                      </a:endParaRPr>
                    </a:p>
                  </a:txBody>
                  <a:tcPr marL="94169" marR="9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ro-RO" sz="1500">
                          <a:latin typeface="Calibri"/>
                          <a:ea typeface="Calibri"/>
                          <a:cs typeface="Calibri"/>
                        </a:rPr>
                        <a:t>90 / 105 €</a:t>
                      </a:r>
                      <a:endParaRPr lang="ro-RO" sz="1500">
                        <a:latin typeface="Calibri"/>
                        <a:ea typeface="Calibri"/>
                        <a:cs typeface="Times New Roman"/>
                      </a:endParaRPr>
                    </a:p>
                  </a:txBody>
                  <a:tcPr marL="94169" marR="9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ro-RO" sz="1500">
                          <a:latin typeface="Calibri"/>
                          <a:ea typeface="Calibri"/>
                          <a:cs typeface="Calibri"/>
                        </a:rPr>
                        <a:t>7 </a:t>
                      </a:r>
                      <a:r>
                        <a:rPr lang="en-US" sz="1500">
                          <a:latin typeface="Calibri"/>
                          <a:ea typeface="Calibri"/>
                          <a:cs typeface="Calibri"/>
                        </a:rPr>
                        <a:t>$</a:t>
                      </a:r>
                      <a:endParaRPr lang="ro-RO" sz="1500">
                        <a:latin typeface="Calibri"/>
                        <a:ea typeface="Calibri"/>
                        <a:cs typeface="Times New Roman"/>
                      </a:endParaRPr>
                    </a:p>
                  </a:txBody>
                  <a:tcPr marL="94169" marR="9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42929">
                <a:tc>
                  <a:txBody>
                    <a:bodyPr/>
                    <a:lstStyle/>
                    <a:p>
                      <a:pPr algn="just">
                        <a:lnSpc>
                          <a:spcPct val="115000"/>
                        </a:lnSpc>
                        <a:spcAft>
                          <a:spcPts val="0"/>
                        </a:spcAft>
                      </a:pPr>
                      <a:r>
                        <a:rPr lang="ro-RO" sz="1500">
                          <a:latin typeface="Calibri"/>
                          <a:ea typeface="Calibri"/>
                          <a:cs typeface="Calibri"/>
                        </a:rPr>
                        <a:t>Cost anual de prelungire (după 10 ani)</a:t>
                      </a:r>
                      <a:endParaRPr lang="ro-RO" sz="1500">
                        <a:latin typeface="Calibri"/>
                        <a:ea typeface="Calibri"/>
                        <a:cs typeface="Times New Roman"/>
                      </a:endParaRPr>
                    </a:p>
                  </a:txBody>
                  <a:tcPr marL="94169" marR="9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ro-RO" sz="1500">
                          <a:latin typeface="Calibri"/>
                          <a:ea typeface="Calibri"/>
                          <a:cs typeface="Calibri"/>
                        </a:rPr>
                        <a:t>135 / 150 €</a:t>
                      </a:r>
                      <a:endParaRPr lang="ro-RO" sz="1500">
                        <a:latin typeface="Calibri"/>
                        <a:ea typeface="Calibri"/>
                        <a:cs typeface="Times New Roman"/>
                      </a:endParaRPr>
                    </a:p>
                  </a:txBody>
                  <a:tcPr marL="94169" marR="9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ro-RO" sz="1500" dirty="0">
                          <a:latin typeface="Calibri"/>
                          <a:ea typeface="Calibri"/>
                          <a:cs typeface="Calibri"/>
                        </a:rPr>
                        <a:t>7 </a:t>
                      </a:r>
                      <a:r>
                        <a:rPr lang="en-US" sz="1500" dirty="0">
                          <a:latin typeface="Calibri"/>
                          <a:ea typeface="Calibri"/>
                          <a:cs typeface="Calibri"/>
                        </a:rPr>
                        <a:t>$</a:t>
                      </a:r>
                      <a:endParaRPr lang="ro-RO" sz="1500" dirty="0">
                        <a:latin typeface="Calibri"/>
                        <a:ea typeface="Calibri"/>
                        <a:cs typeface="Times New Roman"/>
                      </a:endParaRPr>
                    </a:p>
                  </a:txBody>
                  <a:tcPr marL="94169" marR="9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57158" y="428604"/>
            <a:ext cx="8429684" cy="369332"/>
          </a:xfrm>
          <a:prstGeom prst="rect">
            <a:avLst/>
          </a:prstGeom>
          <a:noFill/>
        </p:spPr>
        <p:txBody>
          <a:bodyPr wrap="square" rtlCol="0">
            <a:spAutoFit/>
          </a:bodyPr>
          <a:lstStyle/>
          <a:p>
            <a:r>
              <a:rPr lang="ro-RO" b="1" dirty="0" smtClean="0"/>
              <a:t>2. </a:t>
            </a:r>
            <a:r>
              <a:rPr lang="ro-RO" b="1" dirty="0" err="1"/>
              <a:t>Without</a:t>
            </a:r>
            <a:r>
              <a:rPr lang="ro-RO" b="1" dirty="0"/>
              <a:t> </a:t>
            </a:r>
            <a:r>
              <a:rPr lang="ro-RO" b="1" dirty="0" err="1"/>
              <a:t>prejudice</a:t>
            </a:r>
            <a:endParaRPr lang="ro-RO" b="1" dirty="0"/>
          </a:p>
        </p:txBody>
      </p:sp>
      <p:sp>
        <p:nvSpPr>
          <p:cNvPr id="4" name="TextBox 3"/>
          <p:cNvSpPr txBox="1"/>
          <p:nvPr/>
        </p:nvSpPr>
        <p:spPr>
          <a:xfrm>
            <a:off x="1357290" y="1142984"/>
            <a:ext cx="7215238" cy="369332"/>
          </a:xfrm>
          <a:prstGeom prst="rect">
            <a:avLst/>
          </a:prstGeom>
          <a:noFill/>
        </p:spPr>
        <p:txBody>
          <a:bodyPr wrap="square" rtlCol="0">
            <a:spAutoFit/>
          </a:bodyPr>
          <a:lstStyle/>
          <a:p>
            <a:pPr>
              <a:buFont typeface="Arial" pitchFamily="34" charset="0"/>
              <a:buChar char="•"/>
            </a:pPr>
            <a:r>
              <a:rPr lang="ro-RO" dirty="0" smtClean="0"/>
              <a:t> </a:t>
            </a:r>
            <a:r>
              <a:rPr lang="ro-RO" dirty="0"/>
              <a:t>Unele complete au declarat astfel de dovezi inadmisibile</a:t>
            </a:r>
            <a:endParaRPr lang="ro-RO" dirty="0" smtClean="0"/>
          </a:p>
        </p:txBody>
      </p:sp>
      <p:sp>
        <p:nvSpPr>
          <p:cNvPr id="5" name="TextBox 4"/>
          <p:cNvSpPr txBox="1"/>
          <p:nvPr/>
        </p:nvSpPr>
        <p:spPr>
          <a:xfrm>
            <a:off x="1785918" y="1500174"/>
            <a:ext cx="7215238" cy="2585323"/>
          </a:xfrm>
          <a:prstGeom prst="rect">
            <a:avLst/>
          </a:prstGeom>
          <a:noFill/>
        </p:spPr>
        <p:txBody>
          <a:bodyPr wrap="square" rtlCol="0">
            <a:spAutoFit/>
          </a:bodyPr>
          <a:lstStyle/>
          <a:p>
            <a:pPr>
              <a:buFont typeface="Arial" pitchFamily="34" charset="0"/>
              <a:buChar char="•"/>
            </a:pPr>
            <a:r>
              <a:rPr lang="ro-RO" dirty="0"/>
              <a:t>NAF FA94826 (</a:t>
            </a:r>
            <a:r>
              <a:rPr lang="ro-RO" dirty="0" err="1"/>
              <a:t>lifeplan.com</a:t>
            </a:r>
            <a:r>
              <a:rPr lang="ro-RO" dirty="0"/>
              <a:t>), D2001-0157 (</a:t>
            </a:r>
            <a:r>
              <a:rPr lang="ro-RO" dirty="0" err="1"/>
              <a:t>thelondonmarathon.com</a:t>
            </a:r>
            <a:r>
              <a:rPr lang="ro-RO" dirty="0"/>
              <a:t>), D2000-0079</a:t>
            </a:r>
            <a:r>
              <a:rPr lang="ro-RO" dirty="0" smtClean="0"/>
              <a:t> (</a:t>
            </a:r>
            <a:r>
              <a:rPr lang="ro-RO" dirty="0" err="1" smtClean="0"/>
              <a:t>talkabout.com</a:t>
            </a:r>
            <a:r>
              <a:rPr lang="ro-RO" dirty="0" smtClean="0"/>
              <a:t>), </a:t>
            </a:r>
            <a:r>
              <a:rPr lang="ro-RO" dirty="0"/>
              <a:t>D2001-0283</a:t>
            </a:r>
            <a:r>
              <a:rPr lang="ro-RO" dirty="0" smtClean="0"/>
              <a:t> (</a:t>
            </a:r>
            <a:r>
              <a:rPr lang="ro-RO" dirty="0" err="1" smtClean="0"/>
              <a:t>jewelultra.com</a:t>
            </a:r>
            <a:r>
              <a:rPr lang="ro-RO" dirty="0" smtClean="0"/>
              <a:t>), </a:t>
            </a:r>
            <a:r>
              <a:rPr lang="ro-RO" dirty="0"/>
              <a:t>D2001-0587</a:t>
            </a:r>
            <a:r>
              <a:rPr lang="ro-RO" dirty="0" smtClean="0"/>
              <a:t> (</a:t>
            </a:r>
            <a:r>
              <a:rPr lang="ro-RO" dirty="0" err="1" smtClean="0"/>
              <a:t>dknyjeans.com</a:t>
            </a:r>
            <a:r>
              <a:rPr lang="ro-RO" dirty="0" smtClean="0"/>
              <a:t>), </a:t>
            </a:r>
            <a:r>
              <a:rPr lang="ro-RO" dirty="0"/>
              <a:t>D2004-0519</a:t>
            </a:r>
            <a:r>
              <a:rPr lang="ro-RO" dirty="0" smtClean="0"/>
              <a:t> (</a:t>
            </a:r>
            <a:r>
              <a:rPr lang="ro-RO" dirty="0" err="1" smtClean="0"/>
              <a:t>barclaycardbusiness.com</a:t>
            </a:r>
            <a:r>
              <a:rPr lang="ro-RO" dirty="0" smtClean="0"/>
              <a:t>)</a:t>
            </a:r>
          </a:p>
          <a:p>
            <a:pPr>
              <a:buFont typeface="Arial" pitchFamily="34" charset="0"/>
              <a:buChar char="•"/>
            </a:pPr>
            <a:r>
              <a:rPr lang="ro-RO" dirty="0"/>
              <a:t>această corespondență trebuie exclusă din probatoriu deoarece este o ofertă de </a:t>
            </a:r>
            <a:r>
              <a:rPr lang="ro-RO" dirty="0" smtClean="0"/>
              <a:t>tranzacție</a:t>
            </a:r>
          </a:p>
          <a:p>
            <a:pPr lvl="1">
              <a:buFont typeface="Arial" pitchFamily="34" charset="0"/>
              <a:buChar char="•"/>
            </a:pPr>
            <a:r>
              <a:rPr lang="ro-RO" dirty="0"/>
              <a:t>D2000-0079 (Motorola, Inc v. </a:t>
            </a:r>
            <a:r>
              <a:rPr lang="ro-RO" dirty="0" err="1"/>
              <a:t>NewGate</a:t>
            </a:r>
            <a:r>
              <a:rPr lang="ro-RO" dirty="0"/>
              <a:t> Internet, Inc</a:t>
            </a:r>
            <a:r>
              <a:rPr lang="ro-RO" dirty="0" smtClean="0"/>
              <a:t>.)</a:t>
            </a:r>
          </a:p>
          <a:p>
            <a:pPr>
              <a:buFont typeface="Arial" pitchFamily="34" charset="0"/>
              <a:buChar char="•"/>
            </a:pPr>
            <a:r>
              <a:rPr lang="ro-RO" dirty="0"/>
              <a:t>o astfel de corespondență nu ar trebui acceptată ca probă deoarece a fost purtată „</a:t>
            </a:r>
            <a:r>
              <a:rPr lang="ro-RO" dirty="0" err="1"/>
              <a:t>without</a:t>
            </a:r>
            <a:r>
              <a:rPr lang="ro-RO" dirty="0"/>
              <a:t> </a:t>
            </a:r>
            <a:r>
              <a:rPr lang="ro-RO" dirty="0" err="1"/>
              <a:t>prejudice</a:t>
            </a:r>
            <a:r>
              <a:rPr lang="ro-RO" dirty="0"/>
              <a:t>” între părți fără ca vreuna să conteste acest </a:t>
            </a:r>
            <a:r>
              <a:rPr lang="ro-RO" dirty="0" smtClean="0"/>
              <a:t>fapt</a:t>
            </a:r>
          </a:p>
          <a:p>
            <a:pPr lvl="1">
              <a:buFont typeface="Arial" pitchFamily="34" charset="0"/>
              <a:buChar char="•"/>
            </a:pPr>
            <a:r>
              <a:rPr lang="ro-RO" dirty="0"/>
              <a:t>D2001-0587 (</a:t>
            </a:r>
            <a:r>
              <a:rPr lang="ro-RO" dirty="0" err="1"/>
              <a:t>Donna</a:t>
            </a:r>
            <a:r>
              <a:rPr lang="ro-RO" dirty="0"/>
              <a:t> Karen Studio v. Raymond </a:t>
            </a:r>
            <a:r>
              <a:rPr lang="ro-RO" dirty="0" err="1"/>
              <a:t>Donn</a:t>
            </a:r>
            <a:r>
              <a:rPr lang="ro-RO" dirty="0"/>
              <a:t>)</a:t>
            </a:r>
            <a:endParaRPr lang="ro-RO" dirty="0" smtClean="0"/>
          </a:p>
        </p:txBody>
      </p:sp>
      <p:sp>
        <p:nvSpPr>
          <p:cNvPr id="9" name="TextBox 8"/>
          <p:cNvSpPr txBox="1"/>
          <p:nvPr/>
        </p:nvSpPr>
        <p:spPr>
          <a:xfrm>
            <a:off x="1357290" y="4714884"/>
            <a:ext cx="7215238" cy="369332"/>
          </a:xfrm>
          <a:prstGeom prst="rect">
            <a:avLst/>
          </a:prstGeom>
          <a:noFill/>
        </p:spPr>
        <p:txBody>
          <a:bodyPr wrap="square" rtlCol="0">
            <a:spAutoFit/>
          </a:bodyPr>
          <a:lstStyle/>
          <a:p>
            <a:pPr>
              <a:buFont typeface="Arial" pitchFamily="34" charset="0"/>
              <a:buChar char="•"/>
            </a:pPr>
            <a:r>
              <a:rPr lang="ro-RO" dirty="0">
                <a:solidFill>
                  <a:schemeClr val="bg1">
                    <a:lumMod val="75000"/>
                  </a:schemeClr>
                </a:solidFill>
              </a:rPr>
              <a:t>Alte complete au considerat că astfel de documente sunt admisibile</a:t>
            </a:r>
            <a:endParaRPr lang="ro-RO" dirty="0" smtClean="0">
              <a:solidFill>
                <a:schemeClr val="bg1">
                  <a:lumMod val="75000"/>
                </a:schemeClr>
              </a:solidFill>
            </a:endParaRP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57158" y="428604"/>
            <a:ext cx="8429684" cy="369332"/>
          </a:xfrm>
          <a:prstGeom prst="rect">
            <a:avLst/>
          </a:prstGeom>
          <a:noFill/>
        </p:spPr>
        <p:txBody>
          <a:bodyPr wrap="square" rtlCol="0">
            <a:spAutoFit/>
          </a:bodyPr>
          <a:lstStyle/>
          <a:p>
            <a:r>
              <a:rPr lang="ro-RO" b="1" dirty="0" smtClean="0"/>
              <a:t>2. </a:t>
            </a:r>
            <a:r>
              <a:rPr lang="ro-RO" b="1" dirty="0" err="1"/>
              <a:t>Without</a:t>
            </a:r>
            <a:r>
              <a:rPr lang="ro-RO" b="1" dirty="0"/>
              <a:t> </a:t>
            </a:r>
            <a:r>
              <a:rPr lang="ro-RO" b="1" dirty="0" err="1"/>
              <a:t>prejudice</a:t>
            </a:r>
            <a:endParaRPr lang="ro-RO" b="1" dirty="0"/>
          </a:p>
        </p:txBody>
      </p:sp>
      <p:sp>
        <p:nvSpPr>
          <p:cNvPr id="4" name="TextBox 3"/>
          <p:cNvSpPr txBox="1"/>
          <p:nvPr/>
        </p:nvSpPr>
        <p:spPr>
          <a:xfrm>
            <a:off x="1357290" y="1142984"/>
            <a:ext cx="7215238" cy="369332"/>
          </a:xfrm>
          <a:prstGeom prst="rect">
            <a:avLst/>
          </a:prstGeom>
          <a:noFill/>
        </p:spPr>
        <p:txBody>
          <a:bodyPr wrap="square" rtlCol="0">
            <a:spAutoFit/>
          </a:bodyPr>
          <a:lstStyle/>
          <a:p>
            <a:pPr>
              <a:buFont typeface="Arial" pitchFamily="34" charset="0"/>
              <a:buChar char="•"/>
            </a:pPr>
            <a:r>
              <a:rPr lang="ro-RO" dirty="0" smtClean="0">
                <a:solidFill>
                  <a:schemeClr val="bg1">
                    <a:lumMod val="75000"/>
                  </a:schemeClr>
                </a:solidFill>
              </a:rPr>
              <a:t> </a:t>
            </a:r>
            <a:r>
              <a:rPr lang="ro-RO" dirty="0">
                <a:solidFill>
                  <a:schemeClr val="bg1">
                    <a:lumMod val="75000"/>
                  </a:schemeClr>
                </a:solidFill>
              </a:rPr>
              <a:t>Unele complete au declarat astfel de dovezi inadmisibile</a:t>
            </a:r>
            <a:endParaRPr lang="ro-RO" dirty="0" smtClean="0">
              <a:solidFill>
                <a:schemeClr val="bg1">
                  <a:lumMod val="75000"/>
                </a:schemeClr>
              </a:solidFill>
            </a:endParaRPr>
          </a:p>
        </p:txBody>
      </p:sp>
      <p:sp>
        <p:nvSpPr>
          <p:cNvPr id="5" name="TextBox 4"/>
          <p:cNvSpPr txBox="1"/>
          <p:nvPr/>
        </p:nvSpPr>
        <p:spPr>
          <a:xfrm>
            <a:off x="1785918" y="2129561"/>
            <a:ext cx="7215238" cy="4801314"/>
          </a:xfrm>
          <a:prstGeom prst="rect">
            <a:avLst/>
          </a:prstGeom>
          <a:noFill/>
        </p:spPr>
        <p:txBody>
          <a:bodyPr wrap="square" rtlCol="0">
            <a:spAutoFit/>
          </a:bodyPr>
          <a:lstStyle/>
          <a:p>
            <a:pPr>
              <a:buFont typeface="Arial" pitchFamily="34" charset="0"/>
              <a:buChar char="•"/>
            </a:pPr>
            <a:r>
              <a:rPr lang="ro-RO" dirty="0"/>
              <a:t>D2000-0757</a:t>
            </a:r>
            <a:r>
              <a:rPr lang="ro-RO" dirty="0" smtClean="0"/>
              <a:t> (</a:t>
            </a:r>
            <a:r>
              <a:rPr lang="ro-RO" dirty="0" err="1" smtClean="0"/>
              <a:t>stanhome.com</a:t>
            </a:r>
            <a:r>
              <a:rPr lang="ro-RO" dirty="0" smtClean="0"/>
              <a:t>), </a:t>
            </a:r>
            <a:r>
              <a:rPr lang="ro-RO" dirty="0"/>
              <a:t>D2001-1049</a:t>
            </a:r>
            <a:r>
              <a:rPr lang="ro-RO" dirty="0" smtClean="0"/>
              <a:t> (</a:t>
            </a:r>
            <a:r>
              <a:rPr lang="ro-RO" dirty="0" err="1" smtClean="0"/>
              <a:t>vogueaustralia.com</a:t>
            </a:r>
            <a:r>
              <a:rPr lang="ro-RO" dirty="0" smtClean="0"/>
              <a:t>)</a:t>
            </a:r>
          </a:p>
          <a:p>
            <a:pPr>
              <a:buFont typeface="Arial" pitchFamily="34" charset="0"/>
              <a:buChar char="•"/>
            </a:pPr>
            <a:r>
              <a:rPr lang="ro-RO" dirty="0" smtClean="0"/>
              <a:t>„în cazul în care corespondența „</a:t>
            </a:r>
            <a:r>
              <a:rPr lang="ro-RO" dirty="0" err="1" smtClean="0"/>
              <a:t>without</a:t>
            </a:r>
            <a:r>
              <a:rPr lang="ro-RO" dirty="0" smtClean="0"/>
              <a:t> </a:t>
            </a:r>
            <a:r>
              <a:rPr lang="ro-RO" dirty="0" err="1" smtClean="0"/>
              <a:t>prejudice</a:t>
            </a:r>
            <a:r>
              <a:rPr lang="ro-RO" dirty="0" smtClean="0"/>
              <a:t>” ar trebui considerată inadmisibilă, Procedura ar trebui să prevadă expres acest lucru. Aplicarea acestei reguli ar putea avea un efect material direct asupra abilității reclamantului de a dovedi înregistrarea și folosirea cu rea-credință” </a:t>
            </a:r>
          </a:p>
          <a:p>
            <a:pPr lvl="1">
              <a:buFont typeface="Arial" pitchFamily="34" charset="0"/>
              <a:buChar char="•"/>
            </a:pPr>
            <a:r>
              <a:rPr lang="ro-RO" dirty="0" smtClean="0"/>
              <a:t>D2001-0748 (</a:t>
            </a:r>
            <a:r>
              <a:rPr lang="ro-RO" dirty="0" err="1" smtClean="0"/>
              <a:t>spiritairlines.com</a:t>
            </a:r>
            <a:r>
              <a:rPr lang="ro-RO" dirty="0" smtClean="0"/>
              <a:t>) </a:t>
            </a:r>
          </a:p>
          <a:p>
            <a:pPr>
              <a:buFont typeface="Arial" pitchFamily="34" charset="0"/>
              <a:buChar char="•"/>
            </a:pPr>
            <a:r>
              <a:rPr lang="ro-RO" dirty="0" smtClean="0"/>
              <a:t>o </a:t>
            </a:r>
            <a:r>
              <a:rPr lang="ro-RO" dirty="0"/>
              <a:t>regulă aplicabilă doar unor state nu ar trebui aplicată strict într-o procedură internațională privind o înregistrare internațională condusă de un complet alcătuit din membrii care ar putea proveni din jurisdicții diferite de ale părților. </a:t>
            </a:r>
            <a:r>
              <a:rPr lang="ro-RO" dirty="0" smtClean="0"/>
              <a:t>nu </a:t>
            </a:r>
            <a:r>
              <a:rPr lang="ro-RO" dirty="0"/>
              <a:t>ar fi echitabil nici ca o astfel de regulă să fie aplicabilă în funcție de localizarea geografică a uneia sau ambelor părți. </a:t>
            </a:r>
            <a:r>
              <a:rPr lang="ro-RO" dirty="0" smtClean="0"/>
              <a:t>în </a:t>
            </a:r>
            <a:r>
              <a:rPr lang="ro-RO" dirty="0"/>
              <a:t>cazul în care implicit sau explicit ambele părți au înțeles ca discuțiile în vederea tranzacționării pe care le poartă să nu poată fi folosite în Procedură, ar fi o gravă eroare ca acest tip de dovadă să fie </a:t>
            </a:r>
            <a:r>
              <a:rPr lang="ro-RO" dirty="0" smtClean="0"/>
              <a:t>admisă</a:t>
            </a:r>
            <a:endParaRPr lang="ro-RO" dirty="0"/>
          </a:p>
          <a:p>
            <a:pPr lvl="1">
              <a:buFont typeface="Arial" pitchFamily="34" charset="0"/>
              <a:buChar char="•"/>
            </a:pPr>
            <a:r>
              <a:rPr lang="ro-RO" dirty="0" smtClean="0"/>
              <a:t>D2004-0078 (</a:t>
            </a:r>
            <a:r>
              <a:rPr lang="ro-RO" dirty="0" err="1" smtClean="0"/>
              <a:t>McMullan</a:t>
            </a:r>
            <a:r>
              <a:rPr lang="ro-RO" dirty="0" smtClean="0"/>
              <a:t> </a:t>
            </a:r>
            <a:r>
              <a:rPr lang="ro-RO" dirty="0" err="1" smtClean="0"/>
              <a:t>Bros</a:t>
            </a:r>
            <a:r>
              <a:rPr lang="ro-RO" dirty="0" smtClean="0"/>
              <a:t>., Limited, </a:t>
            </a:r>
            <a:r>
              <a:rPr lang="ro-RO" dirty="0" err="1" smtClean="0"/>
              <a:t>Maxol</a:t>
            </a:r>
            <a:r>
              <a:rPr lang="ro-RO" dirty="0" smtClean="0"/>
              <a:t> </a:t>
            </a:r>
            <a:r>
              <a:rPr lang="ro-RO" dirty="0" err="1" smtClean="0"/>
              <a:t>Limited</a:t>
            </a:r>
            <a:r>
              <a:rPr lang="ro-RO" dirty="0" smtClean="0"/>
              <a:t>, </a:t>
            </a:r>
            <a:r>
              <a:rPr lang="ro-RO" dirty="0" err="1" smtClean="0"/>
              <a:t>Maxol</a:t>
            </a:r>
            <a:r>
              <a:rPr lang="ro-RO" dirty="0" smtClean="0"/>
              <a:t> Direct Limited </a:t>
            </a:r>
            <a:r>
              <a:rPr lang="ro-RO" dirty="0" err="1" smtClean="0"/>
              <a:t>Maxol</a:t>
            </a:r>
            <a:r>
              <a:rPr lang="ro-RO" dirty="0" smtClean="0"/>
              <a:t> </a:t>
            </a:r>
            <a:r>
              <a:rPr lang="ro-RO" dirty="0" err="1" smtClean="0"/>
              <a:t>Lubricants</a:t>
            </a:r>
            <a:r>
              <a:rPr lang="ro-RO" dirty="0" smtClean="0"/>
              <a:t> </a:t>
            </a:r>
            <a:r>
              <a:rPr lang="ro-RO" dirty="0" err="1" smtClean="0"/>
              <a:t>Limited</a:t>
            </a:r>
            <a:r>
              <a:rPr lang="ro-RO" dirty="0" smtClean="0"/>
              <a:t>, </a:t>
            </a:r>
            <a:r>
              <a:rPr lang="ro-RO" dirty="0" err="1" smtClean="0"/>
              <a:t>Maxol</a:t>
            </a:r>
            <a:r>
              <a:rPr lang="ro-RO" dirty="0" smtClean="0"/>
              <a:t> </a:t>
            </a:r>
            <a:r>
              <a:rPr lang="ro-RO" dirty="0" err="1" smtClean="0"/>
              <a:t>Oil</a:t>
            </a:r>
            <a:r>
              <a:rPr lang="ro-RO" dirty="0" smtClean="0"/>
              <a:t> </a:t>
            </a:r>
            <a:r>
              <a:rPr lang="ro-RO" dirty="0" err="1" smtClean="0"/>
              <a:t>Limited</a:t>
            </a:r>
            <a:r>
              <a:rPr lang="ro-RO" dirty="0" smtClean="0"/>
              <a:t> </a:t>
            </a:r>
            <a:r>
              <a:rPr lang="ro-RO" dirty="0" err="1" smtClean="0"/>
              <a:t>Maxol</a:t>
            </a:r>
            <a:r>
              <a:rPr lang="ro-RO" dirty="0" smtClean="0"/>
              <a:t> Direct (NI) Limited v. Web </a:t>
            </a:r>
            <a:r>
              <a:rPr lang="ro-RO" dirty="0" err="1" smtClean="0"/>
              <a:t>Names</a:t>
            </a:r>
            <a:r>
              <a:rPr lang="ro-RO" dirty="0" smtClean="0"/>
              <a:t> Ltd)</a:t>
            </a:r>
            <a:endParaRPr lang="ro-RO" dirty="0" smtClean="0"/>
          </a:p>
        </p:txBody>
      </p:sp>
      <p:sp>
        <p:nvSpPr>
          <p:cNvPr id="9" name="TextBox 8"/>
          <p:cNvSpPr txBox="1"/>
          <p:nvPr/>
        </p:nvSpPr>
        <p:spPr>
          <a:xfrm>
            <a:off x="1357290" y="1702346"/>
            <a:ext cx="7215238" cy="369332"/>
          </a:xfrm>
          <a:prstGeom prst="rect">
            <a:avLst/>
          </a:prstGeom>
          <a:noFill/>
        </p:spPr>
        <p:txBody>
          <a:bodyPr wrap="square" rtlCol="0">
            <a:spAutoFit/>
          </a:bodyPr>
          <a:lstStyle/>
          <a:p>
            <a:pPr>
              <a:buFont typeface="Arial" pitchFamily="34" charset="0"/>
              <a:buChar char="•"/>
            </a:pPr>
            <a:r>
              <a:rPr lang="ro-RO" dirty="0"/>
              <a:t>Alte complete au considerat că astfel de documente sunt admisibile</a:t>
            </a:r>
            <a:endParaRPr lang="ro-RO" dirty="0" smtClean="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57158" y="428604"/>
            <a:ext cx="8429684" cy="369332"/>
          </a:xfrm>
          <a:prstGeom prst="rect">
            <a:avLst/>
          </a:prstGeom>
          <a:noFill/>
        </p:spPr>
        <p:txBody>
          <a:bodyPr wrap="square" rtlCol="0">
            <a:spAutoFit/>
          </a:bodyPr>
          <a:lstStyle/>
          <a:p>
            <a:r>
              <a:rPr lang="ro-RO" b="1" dirty="0" smtClean="0"/>
              <a:t>2. </a:t>
            </a:r>
            <a:r>
              <a:rPr lang="ro-RO" b="1" dirty="0" err="1"/>
              <a:t>Without</a:t>
            </a:r>
            <a:r>
              <a:rPr lang="ro-RO" b="1" dirty="0"/>
              <a:t> </a:t>
            </a:r>
            <a:r>
              <a:rPr lang="ro-RO" b="1" dirty="0" err="1"/>
              <a:t>prejudice</a:t>
            </a:r>
            <a:endParaRPr lang="ro-RO" b="1" dirty="0"/>
          </a:p>
        </p:txBody>
      </p:sp>
      <p:sp>
        <p:nvSpPr>
          <p:cNvPr id="4" name="TextBox 3"/>
          <p:cNvSpPr txBox="1"/>
          <p:nvPr/>
        </p:nvSpPr>
        <p:spPr>
          <a:xfrm>
            <a:off x="1357290" y="1142984"/>
            <a:ext cx="7215238" cy="369332"/>
          </a:xfrm>
          <a:prstGeom prst="rect">
            <a:avLst/>
          </a:prstGeom>
          <a:noFill/>
        </p:spPr>
        <p:txBody>
          <a:bodyPr wrap="square" rtlCol="0">
            <a:spAutoFit/>
          </a:bodyPr>
          <a:lstStyle/>
          <a:p>
            <a:pPr>
              <a:buFont typeface="Arial" pitchFamily="34" charset="0"/>
              <a:buChar char="•"/>
            </a:pPr>
            <a:r>
              <a:rPr lang="ro-RO" dirty="0" smtClean="0">
                <a:solidFill>
                  <a:schemeClr val="bg1">
                    <a:lumMod val="75000"/>
                  </a:schemeClr>
                </a:solidFill>
              </a:rPr>
              <a:t> </a:t>
            </a:r>
            <a:r>
              <a:rPr lang="ro-RO" dirty="0">
                <a:solidFill>
                  <a:schemeClr val="bg1">
                    <a:lumMod val="75000"/>
                  </a:schemeClr>
                </a:solidFill>
              </a:rPr>
              <a:t>Unele complete au declarat astfel de dovezi inadmisibile</a:t>
            </a:r>
            <a:endParaRPr lang="ro-RO" dirty="0" smtClean="0">
              <a:solidFill>
                <a:schemeClr val="bg1">
                  <a:lumMod val="75000"/>
                </a:schemeClr>
              </a:solidFill>
            </a:endParaRPr>
          </a:p>
        </p:txBody>
      </p:sp>
      <p:sp>
        <p:nvSpPr>
          <p:cNvPr id="5" name="TextBox 4"/>
          <p:cNvSpPr txBox="1"/>
          <p:nvPr/>
        </p:nvSpPr>
        <p:spPr>
          <a:xfrm>
            <a:off x="1785918" y="2129561"/>
            <a:ext cx="7215238" cy="4247317"/>
          </a:xfrm>
          <a:prstGeom prst="rect">
            <a:avLst/>
          </a:prstGeom>
          <a:noFill/>
        </p:spPr>
        <p:txBody>
          <a:bodyPr wrap="square" rtlCol="0">
            <a:spAutoFit/>
          </a:bodyPr>
          <a:lstStyle/>
          <a:p>
            <a:pPr>
              <a:buFont typeface="Arial" pitchFamily="34" charset="0"/>
              <a:buChar char="•"/>
            </a:pPr>
            <a:r>
              <a:rPr lang="ro-RO" dirty="0" smtClean="0"/>
              <a:t>majoritatea </a:t>
            </a:r>
            <a:r>
              <a:rPr lang="ro-RO" dirty="0"/>
              <a:t>deciziilor din cadrul UDRP se pronunță împotriva inadmisibilității acestor </a:t>
            </a:r>
            <a:r>
              <a:rPr lang="ro-RO" dirty="0" smtClean="0"/>
              <a:t>dovezi</a:t>
            </a:r>
          </a:p>
          <a:p>
            <a:pPr lvl="1">
              <a:buFont typeface="Arial" pitchFamily="34" charset="0"/>
              <a:buChar char="•"/>
            </a:pPr>
            <a:r>
              <a:rPr lang="ro-RO" dirty="0" smtClean="0"/>
              <a:t>DIE2006-0001 (Travel </a:t>
            </a:r>
            <a:r>
              <a:rPr lang="ro-RO" dirty="0" err="1" smtClean="0"/>
              <a:t>Counsellors</a:t>
            </a:r>
            <a:r>
              <a:rPr lang="ro-RO" dirty="0" smtClean="0"/>
              <a:t> </a:t>
            </a:r>
            <a:r>
              <a:rPr lang="ro-RO" dirty="0" err="1" smtClean="0"/>
              <a:t>plc</a:t>
            </a:r>
            <a:r>
              <a:rPr lang="ro-RO" dirty="0" smtClean="0"/>
              <a:t> </a:t>
            </a:r>
            <a:r>
              <a:rPr lang="ro-RO" dirty="0" err="1" smtClean="0"/>
              <a:t>and</a:t>
            </a:r>
            <a:r>
              <a:rPr lang="ro-RO" dirty="0" smtClean="0"/>
              <a:t> </a:t>
            </a:r>
            <a:r>
              <a:rPr lang="ro-RO" dirty="0" err="1" smtClean="0"/>
              <a:t>Travel</a:t>
            </a:r>
            <a:r>
              <a:rPr lang="ro-RO" dirty="0" smtClean="0"/>
              <a:t> </a:t>
            </a:r>
            <a:r>
              <a:rPr lang="ro-RO" dirty="0" err="1" smtClean="0"/>
              <a:t>Counsellors</a:t>
            </a:r>
            <a:r>
              <a:rPr lang="ro-RO" dirty="0" smtClean="0"/>
              <a:t> (</a:t>
            </a:r>
            <a:r>
              <a:rPr lang="ro-RO" dirty="0" err="1" smtClean="0"/>
              <a:t>Ireland</a:t>
            </a:r>
            <a:r>
              <a:rPr lang="ro-RO" dirty="0" smtClean="0"/>
              <a:t>) Ltd v. </a:t>
            </a:r>
            <a:r>
              <a:rPr lang="ro-RO" dirty="0" err="1" smtClean="0"/>
              <a:t>Portlaoise</a:t>
            </a:r>
            <a:r>
              <a:rPr lang="ro-RO" dirty="0" smtClean="0"/>
              <a:t> Travel Limited) </a:t>
            </a:r>
            <a:endParaRPr lang="ro-RO" dirty="0" smtClean="0"/>
          </a:p>
          <a:p>
            <a:pPr>
              <a:buFont typeface="Arial" pitchFamily="34" charset="0"/>
              <a:buChar char="•"/>
            </a:pPr>
            <a:r>
              <a:rPr lang="ro-RO" dirty="0" smtClean="0"/>
              <a:t>în cazul D2001-1453 (The </a:t>
            </a:r>
            <a:r>
              <a:rPr lang="ro-RO" dirty="0" err="1" smtClean="0"/>
              <a:t>Vanguard</a:t>
            </a:r>
            <a:r>
              <a:rPr lang="ro-RO" dirty="0" smtClean="0"/>
              <a:t> Group, Inc. v. Emilio Sa) completul face o analiză detaliată privind admisibilitatea acestui tip de corespondență arată că în majoritatea cazurilor completele au considerat-o admisibilă, pentru diverse motive precum:</a:t>
            </a:r>
          </a:p>
          <a:p>
            <a:pPr lvl="1">
              <a:buFont typeface="Arial" pitchFamily="34" charset="0"/>
              <a:buChar char="•"/>
            </a:pPr>
            <a:r>
              <a:rPr lang="ro-RO" dirty="0" smtClean="0"/>
              <a:t>Procedura nu permite acordarea de daune sau cheltuieli de judecată D2001-1049 (</a:t>
            </a:r>
            <a:r>
              <a:rPr lang="ro-RO" dirty="0" err="1" smtClean="0"/>
              <a:t>Advance</a:t>
            </a:r>
            <a:r>
              <a:rPr lang="ro-RO" dirty="0" smtClean="0"/>
              <a:t> Magazine </a:t>
            </a:r>
            <a:r>
              <a:rPr lang="ro-RO" dirty="0" err="1" smtClean="0"/>
              <a:t>Publishers</a:t>
            </a:r>
            <a:r>
              <a:rPr lang="ro-RO" dirty="0" smtClean="0"/>
              <a:t> Inc. v. </a:t>
            </a:r>
            <a:r>
              <a:rPr lang="ro-RO" dirty="0" err="1" smtClean="0"/>
              <a:t>Marcellod</a:t>
            </a:r>
            <a:r>
              <a:rPr lang="ro-RO" dirty="0" smtClean="0"/>
              <a:t> Russo), D2000-1525 (</a:t>
            </a:r>
            <a:r>
              <a:rPr lang="ro-RO" dirty="0" err="1" smtClean="0"/>
              <a:t>Magnum</a:t>
            </a:r>
            <a:r>
              <a:rPr lang="ro-RO" dirty="0" smtClean="0"/>
              <a:t> </a:t>
            </a:r>
            <a:r>
              <a:rPr lang="ro-RO" dirty="0" err="1" smtClean="0"/>
              <a:t>Piering</a:t>
            </a:r>
            <a:r>
              <a:rPr lang="ro-RO" dirty="0" smtClean="0"/>
              <a:t>, Inc. v. The </a:t>
            </a:r>
            <a:r>
              <a:rPr lang="ro-RO" dirty="0" err="1" smtClean="0"/>
              <a:t>Mudjackers</a:t>
            </a:r>
            <a:r>
              <a:rPr lang="ro-RO" dirty="0" smtClean="0"/>
              <a:t> </a:t>
            </a:r>
            <a:r>
              <a:rPr lang="ro-RO" dirty="0" err="1" smtClean="0"/>
              <a:t>and</a:t>
            </a:r>
            <a:r>
              <a:rPr lang="ro-RO" dirty="0" smtClean="0"/>
              <a:t> </a:t>
            </a:r>
            <a:r>
              <a:rPr lang="ro-RO" dirty="0" err="1" smtClean="0"/>
              <a:t>Garwood</a:t>
            </a:r>
            <a:r>
              <a:rPr lang="ro-RO" dirty="0" smtClean="0"/>
              <a:t> S. Wilson, Sr. )</a:t>
            </a:r>
          </a:p>
          <a:p>
            <a:pPr lvl="1">
              <a:buFont typeface="Arial" pitchFamily="34" charset="0"/>
              <a:buChar char="•"/>
            </a:pPr>
            <a:r>
              <a:rPr lang="ro-RO" dirty="0" smtClean="0"/>
              <a:t>Părțile pot deduce disputa instanțelor judecătorești competente, caz în care pot beneficia și de aplicarea acestei reguli D2001-1049 (</a:t>
            </a:r>
            <a:r>
              <a:rPr lang="ro-RO" dirty="0" err="1" smtClean="0"/>
              <a:t>Advance</a:t>
            </a:r>
            <a:r>
              <a:rPr lang="ro-RO" dirty="0" smtClean="0"/>
              <a:t> Magazine </a:t>
            </a:r>
            <a:r>
              <a:rPr lang="ro-RO" dirty="0" err="1" smtClean="0"/>
              <a:t>Publishers</a:t>
            </a:r>
            <a:r>
              <a:rPr lang="ro-RO" dirty="0" smtClean="0"/>
              <a:t> Inc. v. </a:t>
            </a:r>
            <a:r>
              <a:rPr lang="ro-RO" dirty="0" err="1" smtClean="0"/>
              <a:t>Marcellod</a:t>
            </a:r>
            <a:r>
              <a:rPr lang="ro-RO" dirty="0" smtClean="0"/>
              <a:t> Russo)</a:t>
            </a:r>
          </a:p>
        </p:txBody>
      </p:sp>
      <p:sp>
        <p:nvSpPr>
          <p:cNvPr id="9" name="TextBox 8"/>
          <p:cNvSpPr txBox="1"/>
          <p:nvPr/>
        </p:nvSpPr>
        <p:spPr>
          <a:xfrm>
            <a:off x="1357290" y="1702346"/>
            <a:ext cx="7215238" cy="369332"/>
          </a:xfrm>
          <a:prstGeom prst="rect">
            <a:avLst/>
          </a:prstGeom>
          <a:noFill/>
        </p:spPr>
        <p:txBody>
          <a:bodyPr wrap="square" rtlCol="0">
            <a:spAutoFit/>
          </a:bodyPr>
          <a:lstStyle/>
          <a:p>
            <a:pPr>
              <a:buFont typeface="Arial" pitchFamily="34" charset="0"/>
              <a:buChar char="•"/>
            </a:pPr>
            <a:r>
              <a:rPr lang="ro-RO" dirty="0"/>
              <a:t>Alte complete au considerat că astfel de documente sunt admisibile</a:t>
            </a:r>
            <a:endParaRPr lang="ro-RO" dirty="0" smtClean="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57158" y="428604"/>
            <a:ext cx="8429684" cy="369332"/>
          </a:xfrm>
          <a:prstGeom prst="rect">
            <a:avLst/>
          </a:prstGeom>
          <a:noFill/>
        </p:spPr>
        <p:txBody>
          <a:bodyPr wrap="square" rtlCol="0">
            <a:spAutoFit/>
          </a:bodyPr>
          <a:lstStyle/>
          <a:p>
            <a:r>
              <a:rPr lang="ro-RO" b="1" dirty="0" smtClean="0"/>
              <a:t>2. </a:t>
            </a:r>
            <a:r>
              <a:rPr lang="ro-RO" b="1" dirty="0" err="1"/>
              <a:t>Without</a:t>
            </a:r>
            <a:r>
              <a:rPr lang="ro-RO" b="1" dirty="0"/>
              <a:t> </a:t>
            </a:r>
            <a:r>
              <a:rPr lang="ro-RO" b="1" dirty="0" err="1"/>
              <a:t>prejudice</a:t>
            </a:r>
            <a:endParaRPr lang="ro-RO" b="1" dirty="0"/>
          </a:p>
        </p:txBody>
      </p:sp>
      <p:sp>
        <p:nvSpPr>
          <p:cNvPr id="4" name="TextBox 3"/>
          <p:cNvSpPr txBox="1"/>
          <p:nvPr/>
        </p:nvSpPr>
        <p:spPr>
          <a:xfrm>
            <a:off x="1357290" y="1142984"/>
            <a:ext cx="7215238" cy="369332"/>
          </a:xfrm>
          <a:prstGeom prst="rect">
            <a:avLst/>
          </a:prstGeom>
          <a:noFill/>
        </p:spPr>
        <p:txBody>
          <a:bodyPr wrap="square" rtlCol="0">
            <a:spAutoFit/>
          </a:bodyPr>
          <a:lstStyle/>
          <a:p>
            <a:pPr>
              <a:buFont typeface="Arial" pitchFamily="34" charset="0"/>
              <a:buChar char="•"/>
            </a:pPr>
            <a:r>
              <a:rPr lang="ro-RO" dirty="0" smtClean="0">
                <a:solidFill>
                  <a:schemeClr val="bg1">
                    <a:lumMod val="75000"/>
                  </a:schemeClr>
                </a:solidFill>
              </a:rPr>
              <a:t> </a:t>
            </a:r>
            <a:r>
              <a:rPr lang="ro-RO" dirty="0">
                <a:solidFill>
                  <a:schemeClr val="bg1">
                    <a:lumMod val="75000"/>
                  </a:schemeClr>
                </a:solidFill>
              </a:rPr>
              <a:t>Unele complete au declarat astfel de dovezi inadmisibile</a:t>
            </a:r>
            <a:endParaRPr lang="ro-RO" dirty="0" smtClean="0">
              <a:solidFill>
                <a:schemeClr val="bg1">
                  <a:lumMod val="75000"/>
                </a:schemeClr>
              </a:solidFill>
            </a:endParaRPr>
          </a:p>
        </p:txBody>
      </p:sp>
      <p:sp>
        <p:nvSpPr>
          <p:cNvPr id="5" name="TextBox 4"/>
          <p:cNvSpPr txBox="1"/>
          <p:nvPr/>
        </p:nvSpPr>
        <p:spPr>
          <a:xfrm>
            <a:off x="1785918" y="2129561"/>
            <a:ext cx="7215238" cy="3693319"/>
          </a:xfrm>
          <a:prstGeom prst="rect">
            <a:avLst/>
          </a:prstGeom>
          <a:noFill/>
        </p:spPr>
        <p:txBody>
          <a:bodyPr wrap="square" rtlCol="0">
            <a:spAutoFit/>
          </a:bodyPr>
          <a:lstStyle/>
          <a:p>
            <a:pPr>
              <a:buFont typeface="Arial" pitchFamily="34" charset="0"/>
              <a:buChar char="•"/>
            </a:pPr>
            <a:r>
              <a:rPr lang="ro-RO" dirty="0" smtClean="0"/>
              <a:t>în majoritatea cazurilor completele au considerat-o admisibilă, pentru motive precum:</a:t>
            </a:r>
            <a:endParaRPr lang="ro-RO" dirty="0" smtClean="0"/>
          </a:p>
          <a:p>
            <a:pPr lvl="1">
              <a:buFont typeface="Arial" pitchFamily="34" charset="0"/>
              <a:buChar char="•"/>
            </a:pPr>
            <a:r>
              <a:rPr lang="ro-RO" dirty="0" smtClean="0"/>
              <a:t>Oferta </a:t>
            </a:r>
            <a:r>
              <a:rPr lang="ro-RO" dirty="0"/>
              <a:t>de vânzare ar putea fi de esența problemei cu a cărei rezolvare completul este investit, aplicarea regulii ar afecta grav eficacitatea Procedurii D2001-1049 (</a:t>
            </a:r>
            <a:r>
              <a:rPr lang="ro-RO" dirty="0" err="1"/>
              <a:t>Advance</a:t>
            </a:r>
            <a:r>
              <a:rPr lang="ro-RO" dirty="0"/>
              <a:t> Magazine </a:t>
            </a:r>
            <a:r>
              <a:rPr lang="ro-RO" dirty="0" err="1"/>
              <a:t>Publishers</a:t>
            </a:r>
            <a:r>
              <a:rPr lang="ro-RO" dirty="0"/>
              <a:t> Inc. v. </a:t>
            </a:r>
            <a:r>
              <a:rPr lang="ro-RO" dirty="0" err="1"/>
              <a:t>Marcellod</a:t>
            </a:r>
            <a:r>
              <a:rPr lang="ro-RO" dirty="0"/>
              <a:t> Russo), D2000-1525 (</a:t>
            </a:r>
            <a:r>
              <a:rPr lang="ro-RO" dirty="0" err="1"/>
              <a:t>Magnum</a:t>
            </a:r>
            <a:r>
              <a:rPr lang="ro-RO" dirty="0"/>
              <a:t> </a:t>
            </a:r>
            <a:r>
              <a:rPr lang="ro-RO" dirty="0" err="1"/>
              <a:t>Piering</a:t>
            </a:r>
            <a:r>
              <a:rPr lang="ro-RO" dirty="0"/>
              <a:t>, Inc. v. The </a:t>
            </a:r>
            <a:r>
              <a:rPr lang="ro-RO" dirty="0" err="1"/>
              <a:t>Mudjackers</a:t>
            </a:r>
            <a:r>
              <a:rPr lang="ro-RO" dirty="0"/>
              <a:t> </a:t>
            </a:r>
            <a:r>
              <a:rPr lang="ro-RO" dirty="0" err="1"/>
              <a:t>and</a:t>
            </a:r>
            <a:r>
              <a:rPr lang="ro-RO" dirty="0"/>
              <a:t> </a:t>
            </a:r>
            <a:r>
              <a:rPr lang="ro-RO" dirty="0" err="1"/>
              <a:t>Garwood</a:t>
            </a:r>
            <a:r>
              <a:rPr lang="ro-RO" dirty="0"/>
              <a:t> S. Wilson, Sr. ), D2000-0243 (CBS </a:t>
            </a:r>
            <a:r>
              <a:rPr lang="ro-RO" dirty="0" err="1"/>
              <a:t>Broadcasting</a:t>
            </a:r>
            <a:r>
              <a:rPr lang="ro-RO" dirty="0"/>
              <a:t> Inc. v. </a:t>
            </a:r>
            <a:r>
              <a:rPr lang="ro-RO" dirty="0" err="1"/>
              <a:t>Gaddoor</a:t>
            </a:r>
            <a:r>
              <a:rPr lang="ro-RO" dirty="0"/>
              <a:t> </a:t>
            </a:r>
            <a:r>
              <a:rPr lang="ro-RO" dirty="0" err="1" smtClean="0"/>
              <a:t>Saidi</a:t>
            </a:r>
            <a:r>
              <a:rPr lang="ro-RO" dirty="0" smtClean="0"/>
              <a:t>)</a:t>
            </a:r>
          </a:p>
          <a:p>
            <a:pPr lvl="1">
              <a:buFont typeface="Arial" pitchFamily="34" charset="0"/>
              <a:buChar char="•"/>
            </a:pPr>
            <a:r>
              <a:rPr lang="ro-RO" dirty="0" smtClean="0"/>
              <a:t>Nu </a:t>
            </a:r>
            <a:r>
              <a:rPr lang="ro-RO" dirty="0"/>
              <a:t>există practică uniformă în ceea ce privește aplicarea procedurii D2001-1049 (</a:t>
            </a:r>
            <a:r>
              <a:rPr lang="ro-RO" dirty="0" err="1"/>
              <a:t>Advance</a:t>
            </a:r>
            <a:r>
              <a:rPr lang="ro-RO" dirty="0"/>
              <a:t> Magazine </a:t>
            </a:r>
            <a:r>
              <a:rPr lang="ro-RO" dirty="0" err="1"/>
              <a:t>Publishers</a:t>
            </a:r>
            <a:r>
              <a:rPr lang="ro-RO" dirty="0"/>
              <a:t> Inc. v. </a:t>
            </a:r>
            <a:r>
              <a:rPr lang="ro-RO" dirty="0" err="1"/>
              <a:t>Marcellod</a:t>
            </a:r>
            <a:r>
              <a:rPr lang="ro-RO" dirty="0"/>
              <a:t> </a:t>
            </a:r>
            <a:r>
              <a:rPr lang="ro-RO" dirty="0" smtClean="0"/>
              <a:t>Russo</a:t>
            </a:r>
          </a:p>
          <a:p>
            <a:pPr lvl="1">
              <a:buFont typeface="Arial" pitchFamily="34" charset="0"/>
              <a:buChar char="•"/>
            </a:pPr>
            <a:r>
              <a:rPr lang="ro-RO" dirty="0" smtClean="0"/>
              <a:t>Regula </a:t>
            </a:r>
            <a:r>
              <a:rPr lang="ro-RO" dirty="0"/>
              <a:t>ar putea fi străină pentru unii membrii ai completelor, ceea ce ar duce la haos D2001-1049 (</a:t>
            </a:r>
            <a:r>
              <a:rPr lang="ro-RO" dirty="0" err="1"/>
              <a:t>Advance</a:t>
            </a:r>
            <a:r>
              <a:rPr lang="ro-RO" dirty="0"/>
              <a:t> Magazine </a:t>
            </a:r>
            <a:r>
              <a:rPr lang="ro-RO" dirty="0" err="1"/>
              <a:t>Publishers</a:t>
            </a:r>
            <a:r>
              <a:rPr lang="ro-RO" dirty="0"/>
              <a:t> Inc. v. </a:t>
            </a:r>
            <a:r>
              <a:rPr lang="ro-RO" dirty="0" err="1"/>
              <a:t>Marcellod</a:t>
            </a:r>
            <a:r>
              <a:rPr lang="ro-RO" dirty="0"/>
              <a:t> </a:t>
            </a:r>
            <a:r>
              <a:rPr lang="ro-RO" dirty="0" smtClean="0"/>
              <a:t>Russo</a:t>
            </a:r>
          </a:p>
        </p:txBody>
      </p:sp>
      <p:sp>
        <p:nvSpPr>
          <p:cNvPr id="9" name="TextBox 8"/>
          <p:cNvSpPr txBox="1"/>
          <p:nvPr/>
        </p:nvSpPr>
        <p:spPr>
          <a:xfrm>
            <a:off x="1357290" y="1702346"/>
            <a:ext cx="7215238" cy="369332"/>
          </a:xfrm>
          <a:prstGeom prst="rect">
            <a:avLst/>
          </a:prstGeom>
          <a:noFill/>
        </p:spPr>
        <p:txBody>
          <a:bodyPr wrap="square" rtlCol="0">
            <a:spAutoFit/>
          </a:bodyPr>
          <a:lstStyle/>
          <a:p>
            <a:pPr>
              <a:buFont typeface="Arial" pitchFamily="34" charset="0"/>
              <a:buChar char="•"/>
            </a:pPr>
            <a:r>
              <a:rPr lang="ro-RO" dirty="0"/>
              <a:t>Alte complete au considerat că astfel de documente sunt admisibile</a:t>
            </a:r>
            <a:endParaRPr lang="ro-RO" dirty="0" smtClean="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57158" y="428604"/>
            <a:ext cx="8429684" cy="369332"/>
          </a:xfrm>
          <a:prstGeom prst="rect">
            <a:avLst/>
          </a:prstGeom>
          <a:noFill/>
        </p:spPr>
        <p:txBody>
          <a:bodyPr wrap="square" rtlCol="0">
            <a:spAutoFit/>
          </a:bodyPr>
          <a:lstStyle/>
          <a:p>
            <a:r>
              <a:rPr lang="ro-RO" b="1" dirty="0" smtClean="0"/>
              <a:t>2. </a:t>
            </a:r>
            <a:r>
              <a:rPr lang="ro-RO" b="1" dirty="0" err="1"/>
              <a:t>Without</a:t>
            </a:r>
            <a:r>
              <a:rPr lang="ro-RO" b="1" dirty="0"/>
              <a:t> </a:t>
            </a:r>
            <a:r>
              <a:rPr lang="ro-RO" b="1" dirty="0" err="1"/>
              <a:t>prejudice</a:t>
            </a:r>
            <a:endParaRPr lang="ro-RO" b="1" dirty="0"/>
          </a:p>
        </p:txBody>
      </p:sp>
      <p:sp>
        <p:nvSpPr>
          <p:cNvPr id="4" name="TextBox 3"/>
          <p:cNvSpPr txBox="1"/>
          <p:nvPr/>
        </p:nvSpPr>
        <p:spPr>
          <a:xfrm>
            <a:off x="1357290" y="1142984"/>
            <a:ext cx="7215238" cy="369332"/>
          </a:xfrm>
          <a:prstGeom prst="rect">
            <a:avLst/>
          </a:prstGeom>
          <a:noFill/>
        </p:spPr>
        <p:txBody>
          <a:bodyPr wrap="square" rtlCol="0">
            <a:spAutoFit/>
          </a:bodyPr>
          <a:lstStyle/>
          <a:p>
            <a:pPr>
              <a:buFont typeface="Arial" pitchFamily="34" charset="0"/>
              <a:buChar char="•"/>
            </a:pPr>
            <a:r>
              <a:rPr lang="ro-RO" dirty="0" smtClean="0">
                <a:solidFill>
                  <a:schemeClr val="bg1">
                    <a:lumMod val="75000"/>
                  </a:schemeClr>
                </a:solidFill>
              </a:rPr>
              <a:t> </a:t>
            </a:r>
            <a:r>
              <a:rPr lang="ro-RO" dirty="0">
                <a:solidFill>
                  <a:schemeClr val="bg1">
                    <a:lumMod val="75000"/>
                  </a:schemeClr>
                </a:solidFill>
              </a:rPr>
              <a:t>Unele complete au declarat astfel de dovezi inadmisibile</a:t>
            </a:r>
            <a:endParaRPr lang="ro-RO" dirty="0" smtClean="0">
              <a:solidFill>
                <a:schemeClr val="bg1">
                  <a:lumMod val="75000"/>
                </a:schemeClr>
              </a:solidFill>
            </a:endParaRPr>
          </a:p>
        </p:txBody>
      </p:sp>
      <p:sp>
        <p:nvSpPr>
          <p:cNvPr id="5" name="TextBox 4"/>
          <p:cNvSpPr txBox="1"/>
          <p:nvPr/>
        </p:nvSpPr>
        <p:spPr>
          <a:xfrm>
            <a:off x="1785918" y="2129561"/>
            <a:ext cx="7215238" cy="4524315"/>
          </a:xfrm>
          <a:prstGeom prst="rect">
            <a:avLst/>
          </a:prstGeom>
          <a:noFill/>
        </p:spPr>
        <p:txBody>
          <a:bodyPr wrap="square" rtlCol="0">
            <a:spAutoFit/>
          </a:bodyPr>
          <a:lstStyle/>
          <a:p>
            <a:pPr>
              <a:buFont typeface="Arial" pitchFamily="34" charset="0"/>
              <a:buChar char="•"/>
            </a:pPr>
            <a:r>
              <a:rPr lang="ro-RO" dirty="0" smtClean="0"/>
              <a:t>în majoritatea cazurilor completele au considerat-o admisibilă, pentru motive precum:</a:t>
            </a:r>
            <a:endParaRPr lang="ro-RO" dirty="0" smtClean="0"/>
          </a:p>
          <a:p>
            <a:pPr lvl="1">
              <a:buFont typeface="Arial" pitchFamily="34" charset="0"/>
              <a:buChar char="•"/>
            </a:pPr>
            <a:r>
              <a:rPr lang="ro-RO" dirty="0" smtClean="0"/>
              <a:t>Deoarece </a:t>
            </a:r>
            <a:r>
              <a:rPr lang="ro-RO" dirty="0"/>
              <a:t>titularii de nume de domenii sunt informați de semnificația ofertei de vânzare a unui astfel de nume de domeniu pentru un preț excesiv nu ar putea obiecta la analizarea de către complete a întregului probatoriu relevant indiferent dacă acesta conține sau nu corespondență „</a:t>
            </a:r>
            <a:r>
              <a:rPr lang="ro-RO" dirty="0" err="1"/>
              <a:t>without</a:t>
            </a:r>
            <a:r>
              <a:rPr lang="ro-RO" dirty="0"/>
              <a:t> </a:t>
            </a:r>
            <a:r>
              <a:rPr lang="ro-RO" dirty="0" err="1"/>
              <a:t>prejudice</a:t>
            </a:r>
            <a:r>
              <a:rPr lang="ro-RO" dirty="0"/>
              <a:t>” D2001-1049 (</a:t>
            </a:r>
            <a:r>
              <a:rPr lang="ro-RO" dirty="0" err="1"/>
              <a:t>Advance</a:t>
            </a:r>
            <a:r>
              <a:rPr lang="ro-RO" dirty="0"/>
              <a:t> Magazine </a:t>
            </a:r>
            <a:r>
              <a:rPr lang="ro-RO" dirty="0" err="1"/>
              <a:t>Publishers</a:t>
            </a:r>
            <a:r>
              <a:rPr lang="ro-RO" dirty="0"/>
              <a:t> Inc. v. </a:t>
            </a:r>
            <a:r>
              <a:rPr lang="ro-RO" dirty="0" err="1"/>
              <a:t>Marcellod</a:t>
            </a:r>
            <a:r>
              <a:rPr lang="ro-RO" dirty="0"/>
              <a:t> </a:t>
            </a:r>
            <a:r>
              <a:rPr lang="ro-RO" dirty="0" smtClean="0"/>
              <a:t>Russo</a:t>
            </a:r>
          </a:p>
          <a:p>
            <a:pPr lvl="1">
              <a:buFont typeface="Arial" pitchFamily="34" charset="0"/>
              <a:buChar char="•"/>
            </a:pPr>
            <a:r>
              <a:rPr lang="ro-RO" dirty="0" smtClean="0"/>
              <a:t>Titularul </a:t>
            </a:r>
            <a:r>
              <a:rPr lang="ro-RO" dirty="0"/>
              <a:t>numelui de domeniu este neafectat de neaplicarea regulii atunci când are un drept legitim de utilizare a numelui de domeniu D2001-1049 (</a:t>
            </a:r>
            <a:r>
              <a:rPr lang="ro-RO" dirty="0" err="1"/>
              <a:t>Advance</a:t>
            </a:r>
            <a:r>
              <a:rPr lang="ro-RO" dirty="0"/>
              <a:t> Magazine </a:t>
            </a:r>
            <a:r>
              <a:rPr lang="ro-RO" dirty="0" err="1"/>
              <a:t>Publishers</a:t>
            </a:r>
            <a:r>
              <a:rPr lang="ro-RO" dirty="0"/>
              <a:t> Inc. v. </a:t>
            </a:r>
            <a:r>
              <a:rPr lang="ro-RO" dirty="0" err="1"/>
              <a:t>Marcellod</a:t>
            </a:r>
            <a:r>
              <a:rPr lang="ro-RO" dirty="0"/>
              <a:t> Russo) și D2000-1525 (</a:t>
            </a:r>
            <a:r>
              <a:rPr lang="ro-RO" dirty="0" err="1"/>
              <a:t>Magnum</a:t>
            </a:r>
            <a:r>
              <a:rPr lang="ro-RO" dirty="0"/>
              <a:t> </a:t>
            </a:r>
            <a:r>
              <a:rPr lang="ro-RO" dirty="0" err="1"/>
              <a:t>Piering</a:t>
            </a:r>
            <a:r>
              <a:rPr lang="ro-RO" dirty="0"/>
              <a:t>, Inc. v. The </a:t>
            </a:r>
            <a:r>
              <a:rPr lang="ro-RO" dirty="0" err="1"/>
              <a:t>Mudjackers</a:t>
            </a:r>
            <a:r>
              <a:rPr lang="ro-RO" dirty="0"/>
              <a:t> </a:t>
            </a:r>
            <a:r>
              <a:rPr lang="ro-RO" dirty="0" err="1"/>
              <a:t>and</a:t>
            </a:r>
            <a:r>
              <a:rPr lang="ro-RO" dirty="0"/>
              <a:t> </a:t>
            </a:r>
            <a:r>
              <a:rPr lang="ro-RO" dirty="0" err="1"/>
              <a:t>Garwood</a:t>
            </a:r>
            <a:r>
              <a:rPr lang="ro-RO" dirty="0"/>
              <a:t> S. Wilson, </a:t>
            </a:r>
            <a:r>
              <a:rPr lang="ro-RO" dirty="0" smtClean="0"/>
              <a:t>Sr.</a:t>
            </a:r>
          </a:p>
          <a:p>
            <a:pPr lvl="1">
              <a:buFont typeface="Arial" pitchFamily="34" charset="0"/>
              <a:buChar char="•"/>
            </a:pPr>
            <a:r>
              <a:rPr lang="ro-RO" dirty="0" smtClean="0"/>
              <a:t>Regula </a:t>
            </a:r>
            <a:r>
              <a:rPr lang="ro-RO" dirty="0"/>
              <a:t>nu poate fi aplicată atunci când pârâtul nu depune un răspuns D2000-0653 (Hang </a:t>
            </a:r>
            <a:r>
              <a:rPr lang="ro-RO" dirty="0" err="1"/>
              <a:t>Seng</a:t>
            </a:r>
            <a:r>
              <a:rPr lang="ro-RO" dirty="0"/>
              <a:t> Data Services Ltd. v. Power M Investment Ltd</a:t>
            </a:r>
            <a:r>
              <a:rPr lang="ro-RO" dirty="0" smtClean="0"/>
              <a:t>.)</a:t>
            </a:r>
          </a:p>
        </p:txBody>
      </p:sp>
      <p:sp>
        <p:nvSpPr>
          <p:cNvPr id="9" name="TextBox 8"/>
          <p:cNvSpPr txBox="1"/>
          <p:nvPr/>
        </p:nvSpPr>
        <p:spPr>
          <a:xfrm>
            <a:off x="1357290" y="1702346"/>
            <a:ext cx="7215238" cy="369332"/>
          </a:xfrm>
          <a:prstGeom prst="rect">
            <a:avLst/>
          </a:prstGeom>
          <a:noFill/>
        </p:spPr>
        <p:txBody>
          <a:bodyPr wrap="square" rtlCol="0">
            <a:spAutoFit/>
          </a:bodyPr>
          <a:lstStyle/>
          <a:p>
            <a:pPr>
              <a:buFont typeface="Arial" pitchFamily="34" charset="0"/>
              <a:buChar char="•"/>
            </a:pPr>
            <a:r>
              <a:rPr lang="ro-RO" dirty="0"/>
              <a:t>Alte complete au considerat că astfel de documente sunt admisibile</a:t>
            </a:r>
            <a:endParaRPr lang="ro-RO" dirty="0" smtClean="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57158" y="428604"/>
            <a:ext cx="8429684" cy="369332"/>
          </a:xfrm>
          <a:prstGeom prst="rect">
            <a:avLst/>
          </a:prstGeom>
          <a:noFill/>
        </p:spPr>
        <p:txBody>
          <a:bodyPr wrap="square" rtlCol="0">
            <a:spAutoFit/>
          </a:bodyPr>
          <a:lstStyle/>
          <a:p>
            <a:r>
              <a:rPr lang="ro-RO" b="1" dirty="0" smtClean="0"/>
              <a:t>2. </a:t>
            </a:r>
            <a:r>
              <a:rPr lang="ro-RO" b="1" dirty="0" err="1"/>
              <a:t>Without</a:t>
            </a:r>
            <a:r>
              <a:rPr lang="ro-RO" b="1" dirty="0"/>
              <a:t> </a:t>
            </a:r>
            <a:r>
              <a:rPr lang="ro-RO" b="1" dirty="0" err="1"/>
              <a:t>prejudice</a:t>
            </a:r>
            <a:endParaRPr lang="ro-RO" b="1" dirty="0"/>
          </a:p>
        </p:txBody>
      </p:sp>
      <p:sp>
        <p:nvSpPr>
          <p:cNvPr id="4" name="TextBox 3"/>
          <p:cNvSpPr txBox="1"/>
          <p:nvPr/>
        </p:nvSpPr>
        <p:spPr>
          <a:xfrm>
            <a:off x="1357290" y="1142984"/>
            <a:ext cx="7215238" cy="369332"/>
          </a:xfrm>
          <a:prstGeom prst="rect">
            <a:avLst/>
          </a:prstGeom>
          <a:noFill/>
        </p:spPr>
        <p:txBody>
          <a:bodyPr wrap="square" rtlCol="0">
            <a:spAutoFit/>
          </a:bodyPr>
          <a:lstStyle/>
          <a:p>
            <a:pPr>
              <a:buFont typeface="Arial" pitchFamily="34" charset="0"/>
              <a:buChar char="•"/>
            </a:pPr>
            <a:r>
              <a:rPr lang="ro-RO" dirty="0" smtClean="0">
                <a:solidFill>
                  <a:schemeClr val="bg1">
                    <a:lumMod val="75000"/>
                  </a:schemeClr>
                </a:solidFill>
              </a:rPr>
              <a:t> </a:t>
            </a:r>
            <a:r>
              <a:rPr lang="ro-RO" dirty="0">
                <a:solidFill>
                  <a:schemeClr val="bg1">
                    <a:lumMod val="75000"/>
                  </a:schemeClr>
                </a:solidFill>
              </a:rPr>
              <a:t>Unele complete au declarat astfel de dovezi inadmisibile</a:t>
            </a:r>
            <a:endParaRPr lang="ro-RO" dirty="0" smtClean="0">
              <a:solidFill>
                <a:schemeClr val="bg1">
                  <a:lumMod val="75000"/>
                </a:schemeClr>
              </a:solidFill>
            </a:endParaRPr>
          </a:p>
        </p:txBody>
      </p:sp>
      <p:sp>
        <p:nvSpPr>
          <p:cNvPr id="5" name="TextBox 4"/>
          <p:cNvSpPr txBox="1"/>
          <p:nvPr/>
        </p:nvSpPr>
        <p:spPr>
          <a:xfrm>
            <a:off x="1785918" y="2129561"/>
            <a:ext cx="7215238" cy="4524315"/>
          </a:xfrm>
          <a:prstGeom prst="rect">
            <a:avLst/>
          </a:prstGeom>
          <a:noFill/>
        </p:spPr>
        <p:txBody>
          <a:bodyPr wrap="square" rtlCol="0">
            <a:spAutoFit/>
          </a:bodyPr>
          <a:lstStyle/>
          <a:p>
            <a:pPr>
              <a:buFont typeface="Arial" pitchFamily="34" charset="0"/>
              <a:buChar char="•"/>
            </a:pPr>
            <a:r>
              <a:rPr lang="ro-RO" dirty="0" smtClean="0"/>
              <a:t>în majoritatea cazurilor completele au considerat-o admisibilă, pentru motive precum:</a:t>
            </a:r>
            <a:endParaRPr lang="ro-RO" dirty="0" smtClean="0"/>
          </a:p>
          <a:p>
            <a:pPr lvl="1">
              <a:buFont typeface="Arial" pitchFamily="34" charset="0"/>
              <a:buChar char="•"/>
            </a:pPr>
            <a:r>
              <a:rPr lang="ro-RO" dirty="0" smtClean="0"/>
              <a:t>Regula </a:t>
            </a:r>
            <a:r>
              <a:rPr lang="ro-RO" dirty="0"/>
              <a:t>nu poate fi aplicată dacă respectiva corespondență se poartă nu între părțile la dispută ci între pârât și un terț D2000-0757 (</a:t>
            </a:r>
            <a:r>
              <a:rPr lang="ro-RO" dirty="0" err="1"/>
              <a:t>Nabor</a:t>
            </a:r>
            <a:r>
              <a:rPr lang="ro-RO" dirty="0"/>
              <a:t> B.V. </a:t>
            </a:r>
            <a:r>
              <a:rPr lang="ro-RO" dirty="0" err="1"/>
              <a:t>Stanhome</a:t>
            </a:r>
            <a:r>
              <a:rPr lang="ro-RO" dirty="0"/>
              <a:t> S.P.A. v. </a:t>
            </a:r>
            <a:r>
              <a:rPr lang="ro-RO" dirty="0" err="1"/>
              <a:t>Organization</a:t>
            </a:r>
            <a:r>
              <a:rPr lang="ro-RO" dirty="0"/>
              <a:t> Francisco </a:t>
            </a:r>
            <a:r>
              <a:rPr lang="ro-RO" dirty="0" smtClean="0"/>
              <a:t>Vicente)</a:t>
            </a:r>
          </a:p>
          <a:p>
            <a:pPr lvl="1">
              <a:buFont typeface="Arial" pitchFamily="34" charset="0"/>
              <a:buChar char="•"/>
            </a:pPr>
            <a:r>
              <a:rPr lang="ro-RO" dirty="0" smtClean="0"/>
              <a:t>Regula </a:t>
            </a:r>
            <a:r>
              <a:rPr lang="ro-RO" dirty="0"/>
              <a:t>nu poate fi aplicată nici atunci când corespondența se poartă între părțile la dispută dar înainte de apariția acesteia D2001-0389 (British </a:t>
            </a:r>
            <a:r>
              <a:rPr lang="ro-RO" dirty="0" err="1"/>
              <a:t>Broadcasting</a:t>
            </a:r>
            <a:r>
              <a:rPr lang="ro-RO" dirty="0"/>
              <a:t> Corp. v. </a:t>
            </a:r>
            <a:r>
              <a:rPr lang="ro-RO" dirty="0" err="1"/>
              <a:t>Bodyline</a:t>
            </a:r>
            <a:r>
              <a:rPr lang="ro-RO" dirty="0"/>
              <a:t> </a:t>
            </a:r>
            <a:r>
              <a:rPr lang="ro-RO" dirty="0" err="1"/>
              <a:t>Beauty</a:t>
            </a:r>
            <a:r>
              <a:rPr lang="ro-RO" dirty="0"/>
              <a:t> Clinic (Mrs. Caroline </a:t>
            </a:r>
            <a:r>
              <a:rPr lang="ro-RO" dirty="0" err="1" smtClean="0"/>
              <a:t>Fell</a:t>
            </a:r>
            <a:r>
              <a:rPr lang="ro-RO" dirty="0" smtClean="0"/>
              <a:t>)</a:t>
            </a:r>
          </a:p>
          <a:p>
            <a:pPr lvl="1">
              <a:buFont typeface="Arial" pitchFamily="34" charset="0"/>
              <a:buChar char="•"/>
            </a:pPr>
            <a:r>
              <a:rPr lang="ro-RO" dirty="0" smtClean="0"/>
              <a:t>Regula </a:t>
            </a:r>
            <a:r>
              <a:rPr lang="ro-RO" dirty="0"/>
              <a:t>acoperă o gamă enormă de situații și reflectă intenția legiuitorului de a arăta că, de obicei, o </a:t>
            </a:r>
            <a:r>
              <a:rPr lang="ro-RO" dirty="0" smtClean="0"/>
              <a:t>ofertă </a:t>
            </a:r>
            <a:r>
              <a:rPr lang="ro-RO" dirty="0"/>
              <a:t>de tranzacționare nu este dovadă de responsabilitate sau intenție D2000-1525 (</a:t>
            </a:r>
            <a:r>
              <a:rPr lang="ro-RO" dirty="0" err="1"/>
              <a:t>Magnum</a:t>
            </a:r>
            <a:r>
              <a:rPr lang="ro-RO" dirty="0"/>
              <a:t> </a:t>
            </a:r>
            <a:r>
              <a:rPr lang="ro-RO" dirty="0" err="1"/>
              <a:t>Piering</a:t>
            </a:r>
            <a:r>
              <a:rPr lang="ro-RO" dirty="0"/>
              <a:t>, Inc. v. The </a:t>
            </a:r>
            <a:r>
              <a:rPr lang="ro-RO" dirty="0" err="1"/>
              <a:t>Mudjackers</a:t>
            </a:r>
            <a:r>
              <a:rPr lang="ro-RO" dirty="0"/>
              <a:t> </a:t>
            </a:r>
            <a:r>
              <a:rPr lang="ro-RO" dirty="0" err="1"/>
              <a:t>and</a:t>
            </a:r>
            <a:r>
              <a:rPr lang="ro-RO" dirty="0"/>
              <a:t> </a:t>
            </a:r>
            <a:r>
              <a:rPr lang="ro-RO" dirty="0" err="1"/>
              <a:t>Garwood</a:t>
            </a:r>
            <a:r>
              <a:rPr lang="ro-RO" dirty="0"/>
              <a:t> S. Wilson, Sr. </a:t>
            </a:r>
            <a:r>
              <a:rPr lang="ro-RO" dirty="0" smtClean="0"/>
              <a:t>)</a:t>
            </a:r>
          </a:p>
          <a:p>
            <a:pPr lvl="1">
              <a:buFont typeface="Arial" pitchFamily="34" charset="0"/>
              <a:buChar char="•"/>
            </a:pPr>
            <a:r>
              <a:rPr lang="ro-RO" dirty="0" smtClean="0"/>
              <a:t>Completele </a:t>
            </a:r>
            <a:r>
              <a:rPr lang="ro-RO" dirty="0"/>
              <a:t>sunt pe deplin capabile să determine dacă o </a:t>
            </a:r>
            <a:r>
              <a:rPr lang="ro-RO" dirty="0" err="1"/>
              <a:t>fertă</a:t>
            </a:r>
            <a:r>
              <a:rPr lang="ro-RO" dirty="0"/>
              <a:t> de vânzare este un efort </a:t>
            </a:r>
            <a:r>
              <a:rPr lang="ro-RO" i="1" dirty="0"/>
              <a:t>bona </a:t>
            </a:r>
            <a:r>
              <a:rPr lang="ro-RO" i="1" dirty="0" err="1"/>
              <a:t>fide</a:t>
            </a:r>
            <a:r>
              <a:rPr lang="ro-RO" dirty="0"/>
              <a:t> de tranzacționare sau o încercare de extorsiune cu rea-credință D2000-1525 (</a:t>
            </a:r>
            <a:r>
              <a:rPr lang="ro-RO" dirty="0" err="1"/>
              <a:t>Magnum</a:t>
            </a:r>
            <a:r>
              <a:rPr lang="ro-RO" dirty="0"/>
              <a:t> </a:t>
            </a:r>
            <a:r>
              <a:rPr lang="ro-RO" dirty="0" err="1"/>
              <a:t>Piering</a:t>
            </a:r>
            <a:r>
              <a:rPr lang="ro-RO" dirty="0"/>
              <a:t>, Inc. v. The </a:t>
            </a:r>
            <a:r>
              <a:rPr lang="ro-RO" dirty="0" err="1"/>
              <a:t>Mudjackers</a:t>
            </a:r>
            <a:r>
              <a:rPr lang="ro-RO" dirty="0"/>
              <a:t> </a:t>
            </a:r>
            <a:r>
              <a:rPr lang="ro-RO" dirty="0" err="1"/>
              <a:t>and</a:t>
            </a:r>
            <a:r>
              <a:rPr lang="ro-RO" dirty="0"/>
              <a:t> </a:t>
            </a:r>
            <a:r>
              <a:rPr lang="ro-RO" dirty="0" err="1"/>
              <a:t>Garwood</a:t>
            </a:r>
            <a:r>
              <a:rPr lang="ro-RO" dirty="0"/>
              <a:t> S. Wilson, Sr. )</a:t>
            </a:r>
            <a:endParaRPr lang="ro-RO" dirty="0" smtClean="0"/>
          </a:p>
        </p:txBody>
      </p:sp>
      <p:sp>
        <p:nvSpPr>
          <p:cNvPr id="9" name="TextBox 8"/>
          <p:cNvSpPr txBox="1"/>
          <p:nvPr/>
        </p:nvSpPr>
        <p:spPr>
          <a:xfrm>
            <a:off x="1357290" y="1702346"/>
            <a:ext cx="7215238" cy="369332"/>
          </a:xfrm>
          <a:prstGeom prst="rect">
            <a:avLst/>
          </a:prstGeom>
          <a:noFill/>
        </p:spPr>
        <p:txBody>
          <a:bodyPr wrap="square" rtlCol="0">
            <a:spAutoFit/>
          </a:bodyPr>
          <a:lstStyle/>
          <a:p>
            <a:pPr>
              <a:buFont typeface="Arial" pitchFamily="34" charset="0"/>
              <a:buChar char="•"/>
            </a:pPr>
            <a:r>
              <a:rPr lang="ro-RO" dirty="0"/>
              <a:t>Alte complete au considerat că astfel de documente sunt admisibile</a:t>
            </a:r>
            <a:endParaRPr lang="ro-RO" dirty="0" smtClean="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386" name="Picture 2"/>
          <p:cNvPicPr>
            <a:picLocks noChangeAspect="1" noChangeArrowheads="1"/>
          </p:cNvPicPr>
          <p:nvPr/>
        </p:nvPicPr>
        <p:blipFill>
          <a:blip r:embed="rId2"/>
          <a:srcRect/>
          <a:stretch>
            <a:fillRect/>
          </a:stretch>
        </p:blipFill>
        <p:spPr bwMode="auto">
          <a:xfrm>
            <a:off x="3800475" y="1909757"/>
            <a:ext cx="1543050" cy="1323975"/>
          </a:xfrm>
          <a:prstGeom prst="rect">
            <a:avLst/>
          </a:prstGeom>
          <a:noFill/>
          <a:ln w="9525">
            <a:noFill/>
            <a:miter lim="800000"/>
            <a:headEnd/>
            <a:tailEnd/>
          </a:ln>
          <a:effectLst/>
        </p:spPr>
      </p:pic>
      <p:sp>
        <p:nvSpPr>
          <p:cNvPr id="4" name="TextBox 3"/>
          <p:cNvSpPr txBox="1"/>
          <p:nvPr/>
        </p:nvSpPr>
        <p:spPr>
          <a:xfrm>
            <a:off x="2107388" y="3335537"/>
            <a:ext cx="5036379" cy="307777"/>
          </a:xfrm>
          <a:prstGeom prst="rect">
            <a:avLst/>
          </a:prstGeom>
          <a:noFill/>
        </p:spPr>
        <p:txBody>
          <a:bodyPr wrap="square" rtlCol="0">
            <a:spAutoFit/>
          </a:bodyPr>
          <a:lstStyle/>
          <a:p>
            <a:pPr algn="ctr"/>
            <a:r>
              <a:rPr lang="ro-RO" sz="1400" b="1" dirty="0" smtClean="0">
                <a:solidFill>
                  <a:srgbClr val="003882"/>
                </a:solidFill>
              </a:rPr>
              <a:t>ASOCIAȚIA ȘTIINȚIFICĂ DE DREPTUL PROPRIETĂȚII INTELECTUALE</a:t>
            </a:r>
            <a:endParaRPr lang="ro-RO" sz="1100" b="1" dirty="0" smtClean="0">
              <a:solidFill>
                <a:srgbClr val="003882"/>
              </a:solidFill>
            </a:endParaRPr>
          </a:p>
        </p:txBody>
      </p:sp>
      <p:sp>
        <p:nvSpPr>
          <p:cNvPr id="5" name="TextBox 4"/>
          <p:cNvSpPr txBox="1"/>
          <p:nvPr/>
        </p:nvSpPr>
        <p:spPr>
          <a:xfrm>
            <a:off x="2107389" y="4426873"/>
            <a:ext cx="5036379" cy="430887"/>
          </a:xfrm>
          <a:prstGeom prst="rect">
            <a:avLst/>
          </a:prstGeom>
          <a:noFill/>
        </p:spPr>
        <p:txBody>
          <a:bodyPr wrap="square" numCol="2" rtlCol="0">
            <a:spAutoFit/>
          </a:bodyPr>
          <a:lstStyle/>
          <a:p>
            <a:pPr algn="ctr"/>
            <a:r>
              <a:rPr lang="ro-RO" sz="1100" dirty="0" err="1" smtClean="0">
                <a:solidFill>
                  <a:srgbClr val="003882"/>
                </a:solidFill>
              </a:rPr>
              <a:t>www.asdpi.ro</a:t>
            </a:r>
            <a:endParaRPr lang="ro-RO" sz="1100" dirty="0" smtClean="0">
              <a:solidFill>
                <a:srgbClr val="003882"/>
              </a:solidFill>
            </a:endParaRPr>
          </a:p>
          <a:p>
            <a:pPr algn="ctr"/>
            <a:r>
              <a:rPr lang="ro-RO" sz="1100" dirty="0" smtClean="0">
                <a:solidFill>
                  <a:srgbClr val="003882"/>
                </a:solidFill>
              </a:rPr>
              <a:t> </a:t>
            </a:r>
          </a:p>
          <a:p>
            <a:pPr algn="ctr"/>
            <a:r>
              <a:rPr lang="ro-RO" sz="1100" dirty="0" err="1" smtClean="0">
                <a:solidFill>
                  <a:srgbClr val="003882"/>
                </a:solidFill>
              </a:rPr>
              <a:t>www.rrdpi.ro</a:t>
            </a:r>
            <a:endParaRPr lang="ro-RO" sz="1100" dirty="0" smtClean="0">
              <a:solidFill>
                <a:srgbClr val="003882"/>
              </a:solidFill>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071538" y="571480"/>
            <a:ext cx="6929486" cy="646331"/>
          </a:xfrm>
          <a:prstGeom prst="rect">
            <a:avLst/>
          </a:prstGeom>
        </p:spPr>
        <p:txBody>
          <a:bodyPr wrap="square">
            <a:spAutoFit/>
          </a:bodyPr>
          <a:lstStyle/>
          <a:p>
            <a:pPr algn="ctr"/>
            <a:r>
              <a:rPr lang="ro-RO" dirty="0"/>
              <a:t>costul suportat pentru înregistrare de un titular de marcă comunitară faţă de costul suportat de titularul unui nume de domeniu:</a:t>
            </a:r>
          </a:p>
        </p:txBody>
      </p:sp>
      <p:graphicFrame>
        <p:nvGraphicFramePr>
          <p:cNvPr id="3" name="Table 2"/>
          <p:cNvGraphicFramePr>
            <a:graphicFrameLocks noGrp="1"/>
          </p:cNvGraphicFramePr>
          <p:nvPr/>
        </p:nvGraphicFramePr>
        <p:xfrm>
          <a:off x="642910" y="1357298"/>
          <a:ext cx="8098581" cy="1357322"/>
        </p:xfrm>
        <a:graphic>
          <a:graphicData uri="http://schemas.openxmlformats.org/drawingml/2006/table">
            <a:tbl>
              <a:tblPr/>
              <a:tblGrid>
                <a:gridCol w="2699527"/>
                <a:gridCol w="2699527"/>
                <a:gridCol w="2699527"/>
              </a:tblGrid>
              <a:tr h="271464">
                <a:tc>
                  <a:txBody>
                    <a:bodyPr/>
                    <a:lstStyle/>
                    <a:p>
                      <a:pPr algn="just">
                        <a:lnSpc>
                          <a:spcPct val="115000"/>
                        </a:lnSpc>
                        <a:spcAft>
                          <a:spcPts val="0"/>
                        </a:spcAft>
                      </a:pPr>
                      <a:endParaRPr lang="ro-RO" sz="1500">
                        <a:latin typeface="Calibri"/>
                        <a:ea typeface="Calibri"/>
                        <a:cs typeface="Calibri"/>
                      </a:endParaRPr>
                    </a:p>
                  </a:txBody>
                  <a:tcPr marL="94169" marR="9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ro-RO" sz="1500">
                          <a:latin typeface="Calibri"/>
                          <a:ea typeface="Calibri"/>
                          <a:cs typeface="Calibri"/>
                        </a:rPr>
                        <a:t>CTM</a:t>
                      </a:r>
                      <a:endParaRPr lang="ro-RO" sz="1500">
                        <a:latin typeface="Calibri"/>
                        <a:ea typeface="Calibri"/>
                        <a:cs typeface="Times New Roman"/>
                      </a:endParaRPr>
                    </a:p>
                  </a:txBody>
                  <a:tcPr marL="94169" marR="9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ro-RO" sz="1500">
                          <a:latin typeface="Calibri"/>
                          <a:ea typeface="Calibri"/>
                          <a:cs typeface="Calibri"/>
                        </a:rPr>
                        <a:t>Nume de domeniu</a:t>
                      </a:r>
                      <a:endParaRPr lang="ro-RO" sz="1500">
                        <a:latin typeface="Calibri"/>
                        <a:ea typeface="Calibri"/>
                        <a:cs typeface="Times New Roman"/>
                      </a:endParaRPr>
                    </a:p>
                  </a:txBody>
                  <a:tcPr marL="94169" marR="9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42929">
                <a:tc>
                  <a:txBody>
                    <a:bodyPr/>
                    <a:lstStyle/>
                    <a:p>
                      <a:pPr algn="just">
                        <a:lnSpc>
                          <a:spcPct val="115000"/>
                        </a:lnSpc>
                        <a:spcAft>
                          <a:spcPts val="0"/>
                        </a:spcAft>
                      </a:pPr>
                      <a:r>
                        <a:rPr lang="ro-RO" sz="1500">
                          <a:latin typeface="Calibri"/>
                          <a:ea typeface="Calibri"/>
                          <a:cs typeface="Calibri"/>
                        </a:rPr>
                        <a:t>Cost de înregistrare pe an (bază)</a:t>
                      </a:r>
                      <a:endParaRPr lang="ro-RO" sz="1500">
                        <a:latin typeface="Calibri"/>
                        <a:ea typeface="Calibri"/>
                        <a:cs typeface="Times New Roman"/>
                      </a:endParaRPr>
                    </a:p>
                  </a:txBody>
                  <a:tcPr marL="94169" marR="9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ro-RO" sz="1500">
                          <a:latin typeface="Calibri"/>
                          <a:ea typeface="Calibri"/>
                          <a:cs typeface="Calibri"/>
                        </a:rPr>
                        <a:t>90 / 105 €</a:t>
                      </a:r>
                      <a:endParaRPr lang="ro-RO" sz="1500">
                        <a:latin typeface="Calibri"/>
                        <a:ea typeface="Calibri"/>
                        <a:cs typeface="Times New Roman"/>
                      </a:endParaRPr>
                    </a:p>
                  </a:txBody>
                  <a:tcPr marL="94169" marR="9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ro-RO" sz="1500">
                          <a:latin typeface="Calibri"/>
                          <a:ea typeface="Calibri"/>
                          <a:cs typeface="Calibri"/>
                        </a:rPr>
                        <a:t>7 </a:t>
                      </a:r>
                      <a:r>
                        <a:rPr lang="en-US" sz="1500">
                          <a:latin typeface="Calibri"/>
                          <a:ea typeface="Calibri"/>
                          <a:cs typeface="Calibri"/>
                        </a:rPr>
                        <a:t>$</a:t>
                      </a:r>
                      <a:endParaRPr lang="ro-RO" sz="1500">
                        <a:latin typeface="Calibri"/>
                        <a:ea typeface="Calibri"/>
                        <a:cs typeface="Times New Roman"/>
                      </a:endParaRPr>
                    </a:p>
                  </a:txBody>
                  <a:tcPr marL="94169" marR="9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42929">
                <a:tc>
                  <a:txBody>
                    <a:bodyPr/>
                    <a:lstStyle/>
                    <a:p>
                      <a:pPr algn="just">
                        <a:lnSpc>
                          <a:spcPct val="115000"/>
                        </a:lnSpc>
                        <a:spcAft>
                          <a:spcPts val="0"/>
                        </a:spcAft>
                      </a:pPr>
                      <a:r>
                        <a:rPr lang="ro-RO" sz="1500">
                          <a:latin typeface="Calibri"/>
                          <a:ea typeface="Calibri"/>
                          <a:cs typeface="Calibri"/>
                        </a:rPr>
                        <a:t>Cost anual de prelungire (după 10 ani)</a:t>
                      </a:r>
                      <a:endParaRPr lang="ro-RO" sz="1500">
                        <a:latin typeface="Calibri"/>
                        <a:ea typeface="Calibri"/>
                        <a:cs typeface="Times New Roman"/>
                      </a:endParaRPr>
                    </a:p>
                  </a:txBody>
                  <a:tcPr marL="94169" marR="9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ro-RO" sz="1500">
                          <a:latin typeface="Calibri"/>
                          <a:ea typeface="Calibri"/>
                          <a:cs typeface="Calibri"/>
                        </a:rPr>
                        <a:t>135 / 150 €</a:t>
                      </a:r>
                      <a:endParaRPr lang="ro-RO" sz="1500">
                        <a:latin typeface="Calibri"/>
                        <a:ea typeface="Calibri"/>
                        <a:cs typeface="Times New Roman"/>
                      </a:endParaRPr>
                    </a:p>
                  </a:txBody>
                  <a:tcPr marL="94169" marR="9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ro-RO" sz="1500" dirty="0">
                          <a:latin typeface="Calibri"/>
                          <a:ea typeface="Calibri"/>
                          <a:cs typeface="Calibri"/>
                        </a:rPr>
                        <a:t>7 </a:t>
                      </a:r>
                      <a:r>
                        <a:rPr lang="en-US" sz="1500" dirty="0">
                          <a:latin typeface="Calibri"/>
                          <a:ea typeface="Calibri"/>
                          <a:cs typeface="Calibri"/>
                        </a:rPr>
                        <a:t>$</a:t>
                      </a:r>
                      <a:endParaRPr lang="ro-RO" sz="1500" dirty="0">
                        <a:latin typeface="Calibri"/>
                        <a:ea typeface="Calibri"/>
                        <a:cs typeface="Times New Roman"/>
                      </a:endParaRPr>
                    </a:p>
                  </a:txBody>
                  <a:tcPr marL="94169" marR="9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4" name="Rectangle 3"/>
          <p:cNvSpPr/>
          <p:nvPr/>
        </p:nvSpPr>
        <p:spPr>
          <a:xfrm>
            <a:off x="1214414" y="2928934"/>
            <a:ext cx="6429420" cy="1477328"/>
          </a:xfrm>
          <a:prstGeom prst="rect">
            <a:avLst/>
          </a:prstGeom>
        </p:spPr>
        <p:txBody>
          <a:bodyPr wrap="square">
            <a:spAutoFit/>
          </a:bodyPr>
          <a:lstStyle/>
          <a:p>
            <a:pPr algn="ctr"/>
            <a:r>
              <a:rPr lang="ro-RO" dirty="0" smtClean="0"/>
              <a:t>costurile </a:t>
            </a:r>
            <a:r>
              <a:rPr lang="ro-RO" dirty="0"/>
              <a:t>care ar fi suportate de către titularul unui nume de domeniu în cazul în care ar dori să îşi apere dreptul dobândit faţă de înregistrarea unei mărci comunitare în raport de costurile care ar fi suportate de către titularul de marcă în cazul unei dispute privind numele de domeniu Internet:</a:t>
            </a:r>
          </a:p>
        </p:txBody>
      </p:sp>
      <p:graphicFrame>
        <p:nvGraphicFramePr>
          <p:cNvPr id="5" name="Table 4"/>
          <p:cNvGraphicFramePr>
            <a:graphicFrameLocks noGrp="1"/>
          </p:cNvGraphicFramePr>
          <p:nvPr/>
        </p:nvGraphicFramePr>
        <p:xfrm>
          <a:off x="571472" y="4514083"/>
          <a:ext cx="8143932" cy="2129627"/>
        </p:xfrm>
        <a:graphic>
          <a:graphicData uri="http://schemas.openxmlformats.org/drawingml/2006/table">
            <a:tbl>
              <a:tblPr/>
              <a:tblGrid>
                <a:gridCol w="2714644"/>
                <a:gridCol w="2714644"/>
                <a:gridCol w="2714644"/>
              </a:tblGrid>
              <a:tr h="532407">
                <a:tc>
                  <a:txBody>
                    <a:bodyPr/>
                    <a:lstStyle/>
                    <a:p>
                      <a:pPr algn="just">
                        <a:lnSpc>
                          <a:spcPct val="115000"/>
                        </a:lnSpc>
                        <a:spcAft>
                          <a:spcPts val="0"/>
                        </a:spcAft>
                      </a:pPr>
                      <a:endParaRPr lang="ro-RO" sz="1500">
                        <a:latin typeface="Calibri"/>
                        <a:ea typeface="Calibri"/>
                        <a:cs typeface="Calibri"/>
                      </a:endParaRPr>
                    </a:p>
                  </a:txBody>
                  <a:tcPr marL="94697" marR="9469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ro-RO" sz="1500">
                          <a:latin typeface="Calibri"/>
                          <a:ea typeface="Calibri"/>
                          <a:cs typeface="Calibri"/>
                        </a:rPr>
                        <a:t>Costuri suportate de titularul numelui de domeniu Internet</a:t>
                      </a:r>
                      <a:endParaRPr lang="ro-RO" sz="1500">
                        <a:latin typeface="Calibri"/>
                        <a:ea typeface="Calibri"/>
                        <a:cs typeface="Times New Roman"/>
                      </a:endParaRPr>
                    </a:p>
                  </a:txBody>
                  <a:tcPr marL="94697" marR="9469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ro-RO" sz="1500">
                          <a:latin typeface="Calibri"/>
                          <a:ea typeface="Calibri"/>
                          <a:cs typeface="Calibri"/>
                        </a:rPr>
                        <a:t>Costuri suportate de titularul de marcă</a:t>
                      </a:r>
                      <a:endParaRPr lang="ro-RO" sz="1500">
                        <a:latin typeface="Calibri"/>
                        <a:ea typeface="Calibri"/>
                        <a:cs typeface="Times New Roman"/>
                      </a:endParaRPr>
                    </a:p>
                  </a:txBody>
                  <a:tcPr marL="94697" marR="9469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66203">
                <a:tc>
                  <a:txBody>
                    <a:bodyPr/>
                    <a:lstStyle/>
                    <a:p>
                      <a:pPr algn="just">
                        <a:lnSpc>
                          <a:spcPct val="115000"/>
                        </a:lnSpc>
                        <a:spcAft>
                          <a:spcPts val="0"/>
                        </a:spcAft>
                      </a:pPr>
                      <a:r>
                        <a:rPr lang="ro-RO" sz="1500">
                          <a:latin typeface="Calibri"/>
                          <a:ea typeface="Calibri"/>
                          <a:cs typeface="Calibri"/>
                        </a:rPr>
                        <a:t>Opoziţie</a:t>
                      </a:r>
                      <a:endParaRPr lang="ro-RO" sz="1500">
                        <a:latin typeface="Calibri"/>
                        <a:ea typeface="Calibri"/>
                        <a:cs typeface="Times New Roman"/>
                      </a:endParaRPr>
                    </a:p>
                  </a:txBody>
                  <a:tcPr marL="94697" marR="9469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ro-RO" sz="1500">
                          <a:latin typeface="Calibri"/>
                          <a:ea typeface="Calibri"/>
                          <a:cs typeface="Calibri"/>
                        </a:rPr>
                        <a:t>350 €</a:t>
                      </a:r>
                      <a:endParaRPr lang="ro-RO" sz="1500">
                        <a:latin typeface="Calibri"/>
                        <a:ea typeface="Calibri"/>
                        <a:cs typeface="Times New Roman"/>
                      </a:endParaRPr>
                    </a:p>
                  </a:txBody>
                  <a:tcPr marL="94697" marR="9469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ro-RO" sz="1500">
                          <a:latin typeface="Calibri"/>
                          <a:ea typeface="Calibri"/>
                          <a:cs typeface="Calibri"/>
                        </a:rPr>
                        <a:t>N/A</a:t>
                      </a:r>
                      <a:endParaRPr lang="ro-RO" sz="1500">
                        <a:latin typeface="Calibri"/>
                        <a:ea typeface="Calibri"/>
                        <a:cs typeface="Times New Roman"/>
                      </a:endParaRPr>
                    </a:p>
                  </a:txBody>
                  <a:tcPr marL="94697" marR="9469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32407">
                <a:tc>
                  <a:txBody>
                    <a:bodyPr/>
                    <a:lstStyle/>
                    <a:p>
                      <a:pPr algn="just">
                        <a:lnSpc>
                          <a:spcPct val="115000"/>
                        </a:lnSpc>
                        <a:spcAft>
                          <a:spcPts val="0"/>
                        </a:spcAft>
                      </a:pPr>
                      <a:r>
                        <a:rPr lang="ro-RO" sz="1500">
                          <a:latin typeface="Calibri"/>
                          <a:ea typeface="Calibri"/>
                          <a:cs typeface="Calibri"/>
                        </a:rPr>
                        <a:t>Cerere de dispunere (revocare, anulare, transfer)</a:t>
                      </a:r>
                      <a:endParaRPr lang="ro-RO" sz="1500">
                        <a:latin typeface="Calibri"/>
                        <a:ea typeface="Calibri"/>
                        <a:cs typeface="Times New Roman"/>
                      </a:endParaRPr>
                    </a:p>
                  </a:txBody>
                  <a:tcPr marL="94697" marR="9469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ro-RO" sz="1500">
                          <a:latin typeface="Calibri"/>
                          <a:ea typeface="Calibri"/>
                          <a:cs typeface="Calibri"/>
                        </a:rPr>
                        <a:t>700 €</a:t>
                      </a:r>
                      <a:endParaRPr lang="ro-RO" sz="1500">
                        <a:latin typeface="Calibri"/>
                        <a:ea typeface="Calibri"/>
                        <a:cs typeface="Times New Roman"/>
                      </a:endParaRPr>
                    </a:p>
                  </a:txBody>
                  <a:tcPr marL="94697" marR="9469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ro-RO" sz="1500">
                          <a:latin typeface="Calibri"/>
                          <a:ea typeface="Calibri"/>
                          <a:cs typeface="Calibri"/>
                        </a:rPr>
                        <a:t>1500 </a:t>
                      </a:r>
                      <a:r>
                        <a:rPr lang="en-US" sz="1500">
                          <a:latin typeface="Calibri"/>
                          <a:ea typeface="Calibri"/>
                          <a:cs typeface="Calibri"/>
                        </a:rPr>
                        <a:t>$ - 3100 €</a:t>
                      </a:r>
                      <a:endParaRPr lang="ro-RO" sz="1500">
                        <a:latin typeface="Calibri"/>
                        <a:ea typeface="Calibri"/>
                        <a:cs typeface="Times New Roman"/>
                      </a:endParaRPr>
                    </a:p>
                  </a:txBody>
                  <a:tcPr marL="94697" marR="9469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66203">
                <a:tc>
                  <a:txBody>
                    <a:bodyPr/>
                    <a:lstStyle/>
                    <a:p>
                      <a:pPr algn="just">
                        <a:lnSpc>
                          <a:spcPct val="115000"/>
                        </a:lnSpc>
                        <a:spcAft>
                          <a:spcPts val="0"/>
                        </a:spcAft>
                      </a:pPr>
                      <a:r>
                        <a:rPr lang="ro-RO" sz="1500">
                          <a:latin typeface="Calibri"/>
                          <a:ea typeface="Calibri"/>
                          <a:cs typeface="Calibri"/>
                        </a:rPr>
                        <a:t>Apel</a:t>
                      </a:r>
                      <a:endParaRPr lang="ro-RO" sz="1500">
                        <a:latin typeface="Calibri"/>
                        <a:ea typeface="Calibri"/>
                        <a:cs typeface="Times New Roman"/>
                      </a:endParaRPr>
                    </a:p>
                  </a:txBody>
                  <a:tcPr marL="94697" marR="9469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ro-RO" sz="1500">
                          <a:latin typeface="Calibri"/>
                          <a:ea typeface="Calibri"/>
                          <a:cs typeface="Calibri"/>
                        </a:rPr>
                        <a:t>800 €</a:t>
                      </a:r>
                      <a:endParaRPr lang="ro-RO" sz="1500">
                        <a:latin typeface="Calibri"/>
                        <a:ea typeface="Calibri"/>
                        <a:cs typeface="Times New Roman"/>
                      </a:endParaRPr>
                    </a:p>
                  </a:txBody>
                  <a:tcPr marL="94697" marR="9469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ro-RO" sz="1500">
                          <a:latin typeface="Calibri"/>
                          <a:ea typeface="Calibri"/>
                          <a:cs typeface="Calibri"/>
                        </a:rPr>
                        <a:t>N/A</a:t>
                      </a:r>
                      <a:endParaRPr lang="ro-RO" sz="1500">
                        <a:latin typeface="Calibri"/>
                        <a:ea typeface="Calibri"/>
                        <a:cs typeface="Times New Roman"/>
                      </a:endParaRPr>
                    </a:p>
                  </a:txBody>
                  <a:tcPr marL="94697" marR="9469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32407">
                <a:tc>
                  <a:txBody>
                    <a:bodyPr/>
                    <a:lstStyle/>
                    <a:p>
                      <a:pPr algn="just">
                        <a:lnSpc>
                          <a:spcPct val="115000"/>
                        </a:lnSpc>
                        <a:spcAft>
                          <a:spcPts val="0"/>
                        </a:spcAft>
                      </a:pPr>
                      <a:r>
                        <a:rPr lang="ro-RO" sz="1500">
                          <a:latin typeface="Calibri"/>
                          <a:ea typeface="Calibri"/>
                          <a:cs typeface="Calibri"/>
                        </a:rPr>
                        <a:t>Pot fi imputate părţii adverse în caz de succes</a:t>
                      </a:r>
                      <a:endParaRPr lang="ro-RO" sz="1500">
                        <a:latin typeface="Calibri"/>
                        <a:ea typeface="Calibri"/>
                        <a:cs typeface="Times New Roman"/>
                      </a:endParaRPr>
                    </a:p>
                  </a:txBody>
                  <a:tcPr marL="94697" marR="9469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ro-RO" sz="1500">
                          <a:latin typeface="Calibri"/>
                          <a:ea typeface="Calibri"/>
                          <a:cs typeface="Calibri"/>
                        </a:rPr>
                        <a:t>DA</a:t>
                      </a:r>
                      <a:endParaRPr lang="ro-RO" sz="1500">
                        <a:latin typeface="Calibri"/>
                        <a:ea typeface="Calibri"/>
                        <a:cs typeface="Times New Roman"/>
                      </a:endParaRPr>
                    </a:p>
                  </a:txBody>
                  <a:tcPr marL="94697" marR="9469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ro-RO" sz="1500" dirty="0">
                          <a:latin typeface="Calibri"/>
                          <a:ea typeface="Calibri"/>
                          <a:cs typeface="Calibri"/>
                        </a:rPr>
                        <a:t>NU</a:t>
                      </a:r>
                      <a:endParaRPr lang="ro-RO" sz="1500" dirty="0">
                        <a:latin typeface="Calibri"/>
                        <a:ea typeface="Calibri"/>
                        <a:cs typeface="Times New Roman"/>
                      </a:endParaRPr>
                    </a:p>
                  </a:txBody>
                  <a:tcPr marL="94697" marR="9469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071538" y="571480"/>
            <a:ext cx="6929486" cy="646331"/>
          </a:xfrm>
          <a:prstGeom prst="rect">
            <a:avLst/>
          </a:prstGeom>
        </p:spPr>
        <p:txBody>
          <a:bodyPr wrap="square">
            <a:spAutoFit/>
          </a:bodyPr>
          <a:lstStyle/>
          <a:p>
            <a:pPr algn="ctr"/>
            <a:r>
              <a:rPr lang="ro-RO" dirty="0"/>
              <a:t>costul suportat pentru înregistrare de un titular de marcă comunitară faţă de costul suportat de titularul unui nume de domeniu:</a:t>
            </a:r>
          </a:p>
        </p:txBody>
      </p:sp>
      <p:graphicFrame>
        <p:nvGraphicFramePr>
          <p:cNvPr id="3" name="Table 2"/>
          <p:cNvGraphicFramePr>
            <a:graphicFrameLocks noGrp="1"/>
          </p:cNvGraphicFramePr>
          <p:nvPr/>
        </p:nvGraphicFramePr>
        <p:xfrm>
          <a:off x="642910" y="1357298"/>
          <a:ext cx="8098581" cy="1357322"/>
        </p:xfrm>
        <a:graphic>
          <a:graphicData uri="http://schemas.openxmlformats.org/drawingml/2006/table">
            <a:tbl>
              <a:tblPr/>
              <a:tblGrid>
                <a:gridCol w="2699527"/>
                <a:gridCol w="2699527"/>
                <a:gridCol w="2699527"/>
              </a:tblGrid>
              <a:tr h="271464">
                <a:tc>
                  <a:txBody>
                    <a:bodyPr/>
                    <a:lstStyle/>
                    <a:p>
                      <a:pPr algn="just">
                        <a:lnSpc>
                          <a:spcPct val="115000"/>
                        </a:lnSpc>
                        <a:spcAft>
                          <a:spcPts val="0"/>
                        </a:spcAft>
                      </a:pPr>
                      <a:endParaRPr lang="ro-RO" sz="1500" dirty="0">
                        <a:latin typeface="Calibri"/>
                        <a:ea typeface="Calibri"/>
                        <a:cs typeface="Calibri"/>
                      </a:endParaRPr>
                    </a:p>
                  </a:txBody>
                  <a:tcPr marL="94169" marR="9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ro-RO" sz="1500" dirty="0">
                          <a:latin typeface="Calibri"/>
                          <a:ea typeface="Calibri"/>
                          <a:cs typeface="Calibri"/>
                        </a:rPr>
                        <a:t>CTM</a:t>
                      </a:r>
                      <a:endParaRPr lang="ro-RO" sz="1500" dirty="0">
                        <a:latin typeface="Calibri"/>
                        <a:ea typeface="Calibri"/>
                        <a:cs typeface="Times New Roman"/>
                      </a:endParaRPr>
                    </a:p>
                  </a:txBody>
                  <a:tcPr marL="94169" marR="9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ro-RO" sz="1500">
                          <a:latin typeface="Calibri"/>
                          <a:ea typeface="Calibri"/>
                          <a:cs typeface="Calibri"/>
                        </a:rPr>
                        <a:t>Nume de domeniu</a:t>
                      </a:r>
                      <a:endParaRPr lang="ro-RO" sz="1500">
                        <a:latin typeface="Calibri"/>
                        <a:ea typeface="Calibri"/>
                        <a:cs typeface="Times New Roman"/>
                      </a:endParaRPr>
                    </a:p>
                  </a:txBody>
                  <a:tcPr marL="94169" marR="9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42929">
                <a:tc>
                  <a:txBody>
                    <a:bodyPr/>
                    <a:lstStyle/>
                    <a:p>
                      <a:pPr algn="just">
                        <a:lnSpc>
                          <a:spcPct val="115000"/>
                        </a:lnSpc>
                        <a:spcAft>
                          <a:spcPts val="0"/>
                        </a:spcAft>
                      </a:pPr>
                      <a:r>
                        <a:rPr lang="ro-RO" sz="1500">
                          <a:latin typeface="Calibri"/>
                          <a:ea typeface="Calibri"/>
                          <a:cs typeface="Calibri"/>
                        </a:rPr>
                        <a:t>Cost de înregistrare pe an (bază)</a:t>
                      </a:r>
                      <a:endParaRPr lang="ro-RO" sz="1500">
                        <a:latin typeface="Calibri"/>
                        <a:ea typeface="Calibri"/>
                        <a:cs typeface="Times New Roman"/>
                      </a:endParaRPr>
                    </a:p>
                  </a:txBody>
                  <a:tcPr marL="94169" marR="9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ro-RO" sz="1500" dirty="0">
                          <a:latin typeface="Calibri"/>
                          <a:ea typeface="Calibri"/>
                          <a:cs typeface="Calibri"/>
                        </a:rPr>
                        <a:t>90 / 105 €</a:t>
                      </a:r>
                      <a:endParaRPr lang="ro-RO" sz="1500" dirty="0">
                        <a:latin typeface="Calibri"/>
                        <a:ea typeface="Calibri"/>
                        <a:cs typeface="Times New Roman"/>
                      </a:endParaRPr>
                    </a:p>
                  </a:txBody>
                  <a:tcPr marL="94169" marR="9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ro-RO" sz="1500">
                          <a:latin typeface="Calibri"/>
                          <a:ea typeface="Calibri"/>
                          <a:cs typeface="Calibri"/>
                        </a:rPr>
                        <a:t>7 </a:t>
                      </a:r>
                      <a:r>
                        <a:rPr lang="en-US" sz="1500">
                          <a:latin typeface="Calibri"/>
                          <a:ea typeface="Calibri"/>
                          <a:cs typeface="Calibri"/>
                        </a:rPr>
                        <a:t>$</a:t>
                      </a:r>
                      <a:endParaRPr lang="ro-RO" sz="1500">
                        <a:latin typeface="Calibri"/>
                        <a:ea typeface="Calibri"/>
                        <a:cs typeface="Times New Roman"/>
                      </a:endParaRPr>
                    </a:p>
                  </a:txBody>
                  <a:tcPr marL="94169" marR="9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42929">
                <a:tc>
                  <a:txBody>
                    <a:bodyPr/>
                    <a:lstStyle/>
                    <a:p>
                      <a:pPr algn="just">
                        <a:lnSpc>
                          <a:spcPct val="115000"/>
                        </a:lnSpc>
                        <a:spcAft>
                          <a:spcPts val="0"/>
                        </a:spcAft>
                      </a:pPr>
                      <a:r>
                        <a:rPr lang="ro-RO" sz="1500">
                          <a:latin typeface="Calibri"/>
                          <a:ea typeface="Calibri"/>
                          <a:cs typeface="Calibri"/>
                        </a:rPr>
                        <a:t>Cost anual de prelungire (după 10 ani)</a:t>
                      </a:r>
                      <a:endParaRPr lang="ro-RO" sz="1500">
                        <a:latin typeface="Calibri"/>
                        <a:ea typeface="Calibri"/>
                        <a:cs typeface="Times New Roman"/>
                      </a:endParaRPr>
                    </a:p>
                  </a:txBody>
                  <a:tcPr marL="94169" marR="9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ro-RO" sz="1500">
                          <a:latin typeface="Calibri"/>
                          <a:ea typeface="Calibri"/>
                          <a:cs typeface="Calibri"/>
                        </a:rPr>
                        <a:t>135 / 150 €</a:t>
                      </a:r>
                      <a:endParaRPr lang="ro-RO" sz="1500">
                        <a:latin typeface="Calibri"/>
                        <a:ea typeface="Calibri"/>
                        <a:cs typeface="Times New Roman"/>
                      </a:endParaRPr>
                    </a:p>
                  </a:txBody>
                  <a:tcPr marL="94169" marR="9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ro-RO" sz="1500" dirty="0">
                          <a:latin typeface="Calibri"/>
                          <a:ea typeface="Calibri"/>
                          <a:cs typeface="Calibri"/>
                        </a:rPr>
                        <a:t>7 </a:t>
                      </a:r>
                      <a:r>
                        <a:rPr lang="en-US" sz="1500" dirty="0">
                          <a:latin typeface="Calibri"/>
                          <a:ea typeface="Calibri"/>
                          <a:cs typeface="Calibri"/>
                        </a:rPr>
                        <a:t>$</a:t>
                      </a:r>
                      <a:endParaRPr lang="ro-RO" sz="1500" dirty="0">
                        <a:latin typeface="Calibri"/>
                        <a:ea typeface="Calibri"/>
                        <a:cs typeface="Times New Roman"/>
                      </a:endParaRPr>
                    </a:p>
                  </a:txBody>
                  <a:tcPr marL="94169" marR="9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4" name="Rectangle 3"/>
          <p:cNvSpPr/>
          <p:nvPr/>
        </p:nvSpPr>
        <p:spPr>
          <a:xfrm>
            <a:off x="1214414" y="2928934"/>
            <a:ext cx="6429420" cy="1477328"/>
          </a:xfrm>
          <a:prstGeom prst="rect">
            <a:avLst/>
          </a:prstGeom>
        </p:spPr>
        <p:txBody>
          <a:bodyPr wrap="square">
            <a:spAutoFit/>
          </a:bodyPr>
          <a:lstStyle/>
          <a:p>
            <a:pPr algn="ctr"/>
            <a:r>
              <a:rPr lang="ro-RO" dirty="0" smtClean="0"/>
              <a:t>costurile </a:t>
            </a:r>
            <a:r>
              <a:rPr lang="ro-RO" dirty="0"/>
              <a:t>care ar fi suportate de către titularul unui nume de domeniu în cazul în care ar dori să îşi apere dreptul dobândit faţă de înregistrarea unei mărci comunitare în raport de costurile care ar fi suportate de către titularul de marcă în cazul unei dispute privind numele de domeniu Internet:</a:t>
            </a:r>
          </a:p>
        </p:txBody>
      </p:sp>
      <p:graphicFrame>
        <p:nvGraphicFramePr>
          <p:cNvPr id="5" name="Table 4"/>
          <p:cNvGraphicFramePr>
            <a:graphicFrameLocks noGrp="1"/>
          </p:cNvGraphicFramePr>
          <p:nvPr/>
        </p:nvGraphicFramePr>
        <p:xfrm>
          <a:off x="571472" y="4514083"/>
          <a:ext cx="8143932" cy="2129627"/>
        </p:xfrm>
        <a:graphic>
          <a:graphicData uri="http://schemas.openxmlformats.org/drawingml/2006/table">
            <a:tbl>
              <a:tblPr/>
              <a:tblGrid>
                <a:gridCol w="2714644"/>
                <a:gridCol w="2714644"/>
                <a:gridCol w="2714644"/>
              </a:tblGrid>
              <a:tr h="532407">
                <a:tc>
                  <a:txBody>
                    <a:bodyPr/>
                    <a:lstStyle/>
                    <a:p>
                      <a:pPr algn="just">
                        <a:lnSpc>
                          <a:spcPct val="115000"/>
                        </a:lnSpc>
                        <a:spcAft>
                          <a:spcPts val="0"/>
                        </a:spcAft>
                      </a:pPr>
                      <a:endParaRPr lang="ro-RO" sz="1500">
                        <a:latin typeface="Calibri"/>
                        <a:ea typeface="Calibri"/>
                        <a:cs typeface="Calibri"/>
                      </a:endParaRPr>
                    </a:p>
                  </a:txBody>
                  <a:tcPr marL="94697" marR="9469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ro-RO" sz="1500">
                          <a:latin typeface="Calibri"/>
                          <a:ea typeface="Calibri"/>
                          <a:cs typeface="Calibri"/>
                        </a:rPr>
                        <a:t>Costuri suportate de titularul numelui de domeniu Internet</a:t>
                      </a:r>
                      <a:endParaRPr lang="ro-RO" sz="1500">
                        <a:latin typeface="Calibri"/>
                        <a:ea typeface="Calibri"/>
                        <a:cs typeface="Times New Roman"/>
                      </a:endParaRPr>
                    </a:p>
                  </a:txBody>
                  <a:tcPr marL="94697" marR="9469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ro-RO" sz="1500">
                          <a:latin typeface="Calibri"/>
                          <a:ea typeface="Calibri"/>
                          <a:cs typeface="Calibri"/>
                        </a:rPr>
                        <a:t>Costuri suportate de titularul de marcă</a:t>
                      </a:r>
                      <a:endParaRPr lang="ro-RO" sz="1500">
                        <a:latin typeface="Calibri"/>
                        <a:ea typeface="Calibri"/>
                        <a:cs typeface="Times New Roman"/>
                      </a:endParaRPr>
                    </a:p>
                  </a:txBody>
                  <a:tcPr marL="94697" marR="9469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66203">
                <a:tc>
                  <a:txBody>
                    <a:bodyPr/>
                    <a:lstStyle/>
                    <a:p>
                      <a:pPr algn="just">
                        <a:lnSpc>
                          <a:spcPct val="115000"/>
                        </a:lnSpc>
                        <a:spcAft>
                          <a:spcPts val="0"/>
                        </a:spcAft>
                      </a:pPr>
                      <a:r>
                        <a:rPr lang="ro-RO" sz="1500">
                          <a:latin typeface="Calibri"/>
                          <a:ea typeface="Calibri"/>
                          <a:cs typeface="Calibri"/>
                        </a:rPr>
                        <a:t>Opoziţie</a:t>
                      </a:r>
                      <a:endParaRPr lang="ro-RO" sz="1500">
                        <a:latin typeface="Calibri"/>
                        <a:ea typeface="Calibri"/>
                        <a:cs typeface="Times New Roman"/>
                      </a:endParaRPr>
                    </a:p>
                  </a:txBody>
                  <a:tcPr marL="94697" marR="9469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ro-RO" sz="1500">
                          <a:latin typeface="Calibri"/>
                          <a:ea typeface="Calibri"/>
                          <a:cs typeface="Calibri"/>
                        </a:rPr>
                        <a:t>350 €</a:t>
                      </a:r>
                      <a:endParaRPr lang="ro-RO" sz="1500">
                        <a:latin typeface="Calibri"/>
                        <a:ea typeface="Calibri"/>
                        <a:cs typeface="Times New Roman"/>
                      </a:endParaRPr>
                    </a:p>
                  </a:txBody>
                  <a:tcPr marL="94697" marR="9469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ro-RO" sz="1500">
                          <a:latin typeface="Calibri"/>
                          <a:ea typeface="Calibri"/>
                          <a:cs typeface="Calibri"/>
                        </a:rPr>
                        <a:t>N/A</a:t>
                      </a:r>
                      <a:endParaRPr lang="ro-RO" sz="1500">
                        <a:latin typeface="Calibri"/>
                        <a:ea typeface="Calibri"/>
                        <a:cs typeface="Times New Roman"/>
                      </a:endParaRPr>
                    </a:p>
                  </a:txBody>
                  <a:tcPr marL="94697" marR="9469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32407">
                <a:tc>
                  <a:txBody>
                    <a:bodyPr/>
                    <a:lstStyle/>
                    <a:p>
                      <a:pPr algn="just">
                        <a:lnSpc>
                          <a:spcPct val="115000"/>
                        </a:lnSpc>
                        <a:spcAft>
                          <a:spcPts val="0"/>
                        </a:spcAft>
                      </a:pPr>
                      <a:r>
                        <a:rPr lang="ro-RO" sz="1500">
                          <a:latin typeface="Calibri"/>
                          <a:ea typeface="Calibri"/>
                          <a:cs typeface="Calibri"/>
                        </a:rPr>
                        <a:t>Cerere de dispunere (revocare, anulare, transfer)</a:t>
                      </a:r>
                      <a:endParaRPr lang="ro-RO" sz="1500">
                        <a:latin typeface="Calibri"/>
                        <a:ea typeface="Calibri"/>
                        <a:cs typeface="Times New Roman"/>
                      </a:endParaRPr>
                    </a:p>
                  </a:txBody>
                  <a:tcPr marL="94697" marR="9469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ro-RO" sz="1500">
                          <a:latin typeface="Calibri"/>
                          <a:ea typeface="Calibri"/>
                          <a:cs typeface="Calibri"/>
                        </a:rPr>
                        <a:t>700 €</a:t>
                      </a:r>
                      <a:endParaRPr lang="ro-RO" sz="1500">
                        <a:latin typeface="Calibri"/>
                        <a:ea typeface="Calibri"/>
                        <a:cs typeface="Times New Roman"/>
                      </a:endParaRPr>
                    </a:p>
                  </a:txBody>
                  <a:tcPr marL="94697" marR="9469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ro-RO" sz="1500">
                          <a:latin typeface="Calibri"/>
                          <a:ea typeface="Calibri"/>
                          <a:cs typeface="Calibri"/>
                        </a:rPr>
                        <a:t>1500 </a:t>
                      </a:r>
                      <a:r>
                        <a:rPr lang="en-US" sz="1500">
                          <a:latin typeface="Calibri"/>
                          <a:ea typeface="Calibri"/>
                          <a:cs typeface="Calibri"/>
                        </a:rPr>
                        <a:t>$ - 3100 €</a:t>
                      </a:r>
                      <a:endParaRPr lang="ro-RO" sz="1500">
                        <a:latin typeface="Calibri"/>
                        <a:ea typeface="Calibri"/>
                        <a:cs typeface="Times New Roman"/>
                      </a:endParaRPr>
                    </a:p>
                  </a:txBody>
                  <a:tcPr marL="94697" marR="9469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66203">
                <a:tc>
                  <a:txBody>
                    <a:bodyPr/>
                    <a:lstStyle/>
                    <a:p>
                      <a:pPr algn="just">
                        <a:lnSpc>
                          <a:spcPct val="115000"/>
                        </a:lnSpc>
                        <a:spcAft>
                          <a:spcPts val="0"/>
                        </a:spcAft>
                      </a:pPr>
                      <a:r>
                        <a:rPr lang="ro-RO" sz="1500">
                          <a:latin typeface="Calibri"/>
                          <a:ea typeface="Calibri"/>
                          <a:cs typeface="Calibri"/>
                        </a:rPr>
                        <a:t>Apel</a:t>
                      </a:r>
                      <a:endParaRPr lang="ro-RO" sz="1500">
                        <a:latin typeface="Calibri"/>
                        <a:ea typeface="Calibri"/>
                        <a:cs typeface="Times New Roman"/>
                      </a:endParaRPr>
                    </a:p>
                  </a:txBody>
                  <a:tcPr marL="94697" marR="9469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ro-RO" sz="1500">
                          <a:latin typeface="Calibri"/>
                          <a:ea typeface="Calibri"/>
                          <a:cs typeface="Calibri"/>
                        </a:rPr>
                        <a:t>800 €</a:t>
                      </a:r>
                      <a:endParaRPr lang="ro-RO" sz="1500">
                        <a:latin typeface="Calibri"/>
                        <a:ea typeface="Calibri"/>
                        <a:cs typeface="Times New Roman"/>
                      </a:endParaRPr>
                    </a:p>
                  </a:txBody>
                  <a:tcPr marL="94697" marR="9469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ro-RO" sz="1500">
                          <a:latin typeface="Calibri"/>
                          <a:ea typeface="Calibri"/>
                          <a:cs typeface="Calibri"/>
                        </a:rPr>
                        <a:t>N/A</a:t>
                      </a:r>
                      <a:endParaRPr lang="ro-RO" sz="1500">
                        <a:latin typeface="Calibri"/>
                        <a:ea typeface="Calibri"/>
                        <a:cs typeface="Times New Roman"/>
                      </a:endParaRPr>
                    </a:p>
                  </a:txBody>
                  <a:tcPr marL="94697" marR="9469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32407">
                <a:tc>
                  <a:txBody>
                    <a:bodyPr/>
                    <a:lstStyle/>
                    <a:p>
                      <a:pPr algn="just">
                        <a:lnSpc>
                          <a:spcPct val="115000"/>
                        </a:lnSpc>
                        <a:spcAft>
                          <a:spcPts val="0"/>
                        </a:spcAft>
                      </a:pPr>
                      <a:r>
                        <a:rPr lang="ro-RO" sz="1500">
                          <a:latin typeface="Calibri"/>
                          <a:ea typeface="Calibri"/>
                          <a:cs typeface="Calibri"/>
                        </a:rPr>
                        <a:t>Pot fi imputate părţii adverse în caz de succes</a:t>
                      </a:r>
                      <a:endParaRPr lang="ro-RO" sz="1500">
                        <a:latin typeface="Calibri"/>
                        <a:ea typeface="Calibri"/>
                        <a:cs typeface="Times New Roman"/>
                      </a:endParaRPr>
                    </a:p>
                  </a:txBody>
                  <a:tcPr marL="94697" marR="9469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ro-RO" sz="1500">
                          <a:latin typeface="Calibri"/>
                          <a:ea typeface="Calibri"/>
                          <a:cs typeface="Calibri"/>
                        </a:rPr>
                        <a:t>DA</a:t>
                      </a:r>
                      <a:endParaRPr lang="ro-RO" sz="1500">
                        <a:latin typeface="Calibri"/>
                        <a:ea typeface="Calibri"/>
                        <a:cs typeface="Times New Roman"/>
                      </a:endParaRPr>
                    </a:p>
                  </a:txBody>
                  <a:tcPr marL="94697" marR="9469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ro-RO" sz="1500" dirty="0">
                          <a:latin typeface="Calibri"/>
                          <a:ea typeface="Calibri"/>
                          <a:cs typeface="Calibri"/>
                        </a:rPr>
                        <a:t>NU</a:t>
                      </a:r>
                      <a:endParaRPr lang="ro-RO" sz="1500" dirty="0">
                        <a:latin typeface="Calibri"/>
                        <a:ea typeface="Calibri"/>
                        <a:cs typeface="Times New Roman"/>
                      </a:endParaRPr>
                    </a:p>
                  </a:txBody>
                  <a:tcPr marL="94697" marR="9469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6" name="Oval 5"/>
          <p:cNvSpPr/>
          <p:nvPr/>
        </p:nvSpPr>
        <p:spPr>
          <a:xfrm>
            <a:off x="3286116" y="1571612"/>
            <a:ext cx="1157296" cy="428628"/>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o-RO"/>
          </a:p>
        </p:txBody>
      </p:sp>
      <p:sp>
        <p:nvSpPr>
          <p:cNvPr id="7" name="TextBox 6"/>
          <p:cNvSpPr txBox="1"/>
          <p:nvPr/>
        </p:nvSpPr>
        <p:spPr>
          <a:xfrm>
            <a:off x="4572000" y="1571612"/>
            <a:ext cx="1214446" cy="369332"/>
          </a:xfrm>
          <a:prstGeom prst="rect">
            <a:avLst/>
          </a:prstGeom>
          <a:noFill/>
        </p:spPr>
        <p:txBody>
          <a:bodyPr wrap="square" rtlCol="0">
            <a:spAutoFit/>
          </a:bodyPr>
          <a:lstStyle/>
          <a:p>
            <a:pPr algn="ctr"/>
            <a:r>
              <a:rPr lang="ro-RO" dirty="0" smtClean="0">
                <a:solidFill>
                  <a:srgbClr val="FF0000"/>
                </a:solidFill>
              </a:rPr>
              <a:t>17-20 x </a:t>
            </a:r>
            <a:endParaRPr lang="ro-RO" dirty="0">
              <a:solidFill>
                <a:srgbClr val="FF0000"/>
              </a:solidFill>
            </a:endParaRPr>
          </a:p>
        </p:txBody>
      </p:sp>
      <p:sp>
        <p:nvSpPr>
          <p:cNvPr id="8" name="Oval 7"/>
          <p:cNvSpPr/>
          <p:nvPr/>
        </p:nvSpPr>
        <p:spPr>
          <a:xfrm>
            <a:off x="3214678" y="2071678"/>
            <a:ext cx="1157296" cy="428628"/>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o-RO"/>
          </a:p>
        </p:txBody>
      </p:sp>
      <p:sp>
        <p:nvSpPr>
          <p:cNvPr id="9" name="TextBox 8"/>
          <p:cNvSpPr txBox="1"/>
          <p:nvPr/>
        </p:nvSpPr>
        <p:spPr>
          <a:xfrm>
            <a:off x="4572000" y="2143116"/>
            <a:ext cx="1214446" cy="369332"/>
          </a:xfrm>
          <a:prstGeom prst="rect">
            <a:avLst/>
          </a:prstGeom>
          <a:noFill/>
        </p:spPr>
        <p:txBody>
          <a:bodyPr wrap="square" rtlCol="0">
            <a:spAutoFit/>
          </a:bodyPr>
          <a:lstStyle/>
          <a:p>
            <a:pPr algn="ctr"/>
            <a:r>
              <a:rPr lang="ro-RO" dirty="0" smtClean="0">
                <a:solidFill>
                  <a:srgbClr val="FF0000"/>
                </a:solidFill>
              </a:rPr>
              <a:t>26-29 x </a:t>
            </a:r>
            <a:endParaRPr lang="ro-RO" dirty="0">
              <a:solidFill>
                <a:srgbClr val="FF0000"/>
              </a:solidFill>
            </a:endParaRPr>
          </a:p>
        </p:txBody>
      </p:sp>
      <p:sp>
        <p:nvSpPr>
          <p:cNvPr id="10" name="Oval 9"/>
          <p:cNvSpPr/>
          <p:nvPr/>
        </p:nvSpPr>
        <p:spPr>
          <a:xfrm>
            <a:off x="5715008" y="1643050"/>
            <a:ext cx="1157296" cy="428628"/>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o-RO"/>
          </a:p>
        </p:txBody>
      </p:sp>
      <p:sp>
        <p:nvSpPr>
          <p:cNvPr id="11" name="Oval 10"/>
          <p:cNvSpPr/>
          <p:nvPr/>
        </p:nvSpPr>
        <p:spPr>
          <a:xfrm>
            <a:off x="5715008" y="2143116"/>
            <a:ext cx="1157296" cy="428628"/>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o-RO"/>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071538" y="571480"/>
            <a:ext cx="6929486" cy="646331"/>
          </a:xfrm>
          <a:prstGeom prst="rect">
            <a:avLst/>
          </a:prstGeom>
        </p:spPr>
        <p:txBody>
          <a:bodyPr wrap="square">
            <a:spAutoFit/>
          </a:bodyPr>
          <a:lstStyle/>
          <a:p>
            <a:pPr algn="ctr"/>
            <a:r>
              <a:rPr lang="ro-RO" dirty="0"/>
              <a:t>costul suportat pentru înregistrare de un titular de marcă comunitară faţă de costul suportat de titularul unui nume de domeniu:</a:t>
            </a:r>
          </a:p>
        </p:txBody>
      </p:sp>
      <p:graphicFrame>
        <p:nvGraphicFramePr>
          <p:cNvPr id="3" name="Table 2"/>
          <p:cNvGraphicFramePr>
            <a:graphicFrameLocks noGrp="1"/>
          </p:cNvGraphicFramePr>
          <p:nvPr/>
        </p:nvGraphicFramePr>
        <p:xfrm>
          <a:off x="642910" y="1357298"/>
          <a:ext cx="8098581" cy="1357322"/>
        </p:xfrm>
        <a:graphic>
          <a:graphicData uri="http://schemas.openxmlformats.org/drawingml/2006/table">
            <a:tbl>
              <a:tblPr/>
              <a:tblGrid>
                <a:gridCol w="2699527"/>
                <a:gridCol w="2699527"/>
                <a:gridCol w="2699527"/>
              </a:tblGrid>
              <a:tr h="271464">
                <a:tc>
                  <a:txBody>
                    <a:bodyPr/>
                    <a:lstStyle/>
                    <a:p>
                      <a:pPr algn="just">
                        <a:lnSpc>
                          <a:spcPct val="115000"/>
                        </a:lnSpc>
                        <a:spcAft>
                          <a:spcPts val="0"/>
                        </a:spcAft>
                      </a:pPr>
                      <a:endParaRPr lang="ro-RO" sz="1500" dirty="0">
                        <a:latin typeface="Calibri"/>
                        <a:ea typeface="Calibri"/>
                        <a:cs typeface="Calibri"/>
                      </a:endParaRPr>
                    </a:p>
                  </a:txBody>
                  <a:tcPr marL="94169" marR="9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ro-RO" sz="1500" dirty="0">
                          <a:latin typeface="Calibri"/>
                          <a:ea typeface="Calibri"/>
                          <a:cs typeface="Calibri"/>
                        </a:rPr>
                        <a:t>CTM</a:t>
                      </a:r>
                      <a:endParaRPr lang="ro-RO" sz="1500" dirty="0">
                        <a:latin typeface="Calibri"/>
                        <a:ea typeface="Calibri"/>
                        <a:cs typeface="Times New Roman"/>
                      </a:endParaRPr>
                    </a:p>
                  </a:txBody>
                  <a:tcPr marL="94169" marR="9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ro-RO" sz="1500">
                          <a:latin typeface="Calibri"/>
                          <a:ea typeface="Calibri"/>
                          <a:cs typeface="Calibri"/>
                        </a:rPr>
                        <a:t>Nume de domeniu</a:t>
                      </a:r>
                      <a:endParaRPr lang="ro-RO" sz="1500">
                        <a:latin typeface="Calibri"/>
                        <a:ea typeface="Calibri"/>
                        <a:cs typeface="Times New Roman"/>
                      </a:endParaRPr>
                    </a:p>
                  </a:txBody>
                  <a:tcPr marL="94169" marR="9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42929">
                <a:tc>
                  <a:txBody>
                    <a:bodyPr/>
                    <a:lstStyle/>
                    <a:p>
                      <a:pPr algn="just">
                        <a:lnSpc>
                          <a:spcPct val="115000"/>
                        </a:lnSpc>
                        <a:spcAft>
                          <a:spcPts val="0"/>
                        </a:spcAft>
                      </a:pPr>
                      <a:r>
                        <a:rPr lang="ro-RO" sz="1500">
                          <a:latin typeface="Calibri"/>
                          <a:ea typeface="Calibri"/>
                          <a:cs typeface="Calibri"/>
                        </a:rPr>
                        <a:t>Cost de înregistrare pe an (bază)</a:t>
                      </a:r>
                      <a:endParaRPr lang="ro-RO" sz="1500">
                        <a:latin typeface="Calibri"/>
                        <a:ea typeface="Calibri"/>
                        <a:cs typeface="Times New Roman"/>
                      </a:endParaRPr>
                    </a:p>
                  </a:txBody>
                  <a:tcPr marL="94169" marR="9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ro-RO" sz="1500" dirty="0">
                          <a:latin typeface="Calibri"/>
                          <a:ea typeface="Calibri"/>
                          <a:cs typeface="Calibri"/>
                        </a:rPr>
                        <a:t>90 / 105 €</a:t>
                      </a:r>
                      <a:endParaRPr lang="ro-RO" sz="1500" dirty="0">
                        <a:latin typeface="Calibri"/>
                        <a:ea typeface="Calibri"/>
                        <a:cs typeface="Times New Roman"/>
                      </a:endParaRPr>
                    </a:p>
                  </a:txBody>
                  <a:tcPr marL="94169" marR="9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ro-RO" sz="1500">
                          <a:latin typeface="Calibri"/>
                          <a:ea typeface="Calibri"/>
                          <a:cs typeface="Calibri"/>
                        </a:rPr>
                        <a:t>7 </a:t>
                      </a:r>
                      <a:r>
                        <a:rPr lang="en-US" sz="1500">
                          <a:latin typeface="Calibri"/>
                          <a:ea typeface="Calibri"/>
                          <a:cs typeface="Calibri"/>
                        </a:rPr>
                        <a:t>$</a:t>
                      </a:r>
                      <a:endParaRPr lang="ro-RO" sz="1500">
                        <a:latin typeface="Calibri"/>
                        <a:ea typeface="Calibri"/>
                        <a:cs typeface="Times New Roman"/>
                      </a:endParaRPr>
                    </a:p>
                  </a:txBody>
                  <a:tcPr marL="94169" marR="9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42929">
                <a:tc>
                  <a:txBody>
                    <a:bodyPr/>
                    <a:lstStyle/>
                    <a:p>
                      <a:pPr algn="just">
                        <a:lnSpc>
                          <a:spcPct val="115000"/>
                        </a:lnSpc>
                        <a:spcAft>
                          <a:spcPts val="0"/>
                        </a:spcAft>
                      </a:pPr>
                      <a:r>
                        <a:rPr lang="ro-RO" sz="1500">
                          <a:latin typeface="Calibri"/>
                          <a:ea typeface="Calibri"/>
                          <a:cs typeface="Calibri"/>
                        </a:rPr>
                        <a:t>Cost anual de prelungire (după 10 ani)</a:t>
                      </a:r>
                      <a:endParaRPr lang="ro-RO" sz="1500">
                        <a:latin typeface="Calibri"/>
                        <a:ea typeface="Calibri"/>
                        <a:cs typeface="Times New Roman"/>
                      </a:endParaRPr>
                    </a:p>
                  </a:txBody>
                  <a:tcPr marL="94169" marR="9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ro-RO" sz="1500">
                          <a:latin typeface="Calibri"/>
                          <a:ea typeface="Calibri"/>
                          <a:cs typeface="Calibri"/>
                        </a:rPr>
                        <a:t>135 / 150 €</a:t>
                      </a:r>
                      <a:endParaRPr lang="ro-RO" sz="1500">
                        <a:latin typeface="Calibri"/>
                        <a:ea typeface="Calibri"/>
                        <a:cs typeface="Times New Roman"/>
                      </a:endParaRPr>
                    </a:p>
                  </a:txBody>
                  <a:tcPr marL="94169" marR="9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ro-RO" sz="1500" dirty="0">
                          <a:latin typeface="Calibri"/>
                          <a:ea typeface="Calibri"/>
                          <a:cs typeface="Calibri"/>
                        </a:rPr>
                        <a:t>7 </a:t>
                      </a:r>
                      <a:r>
                        <a:rPr lang="en-US" sz="1500" dirty="0">
                          <a:latin typeface="Calibri"/>
                          <a:ea typeface="Calibri"/>
                          <a:cs typeface="Calibri"/>
                        </a:rPr>
                        <a:t>$</a:t>
                      </a:r>
                      <a:endParaRPr lang="ro-RO" sz="1500" dirty="0">
                        <a:latin typeface="Calibri"/>
                        <a:ea typeface="Calibri"/>
                        <a:cs typeface="Times New Roman"/>
                      </a:endParaRPr>
                    </a:p>
                  </a:txBody>
                  <a:tcPr marL="94169" marR="9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4" name="Rectangle 3"/>
          <p:cNvSpPr/>
          <p:nvPr/>
        </p:nvSpPr>
        <p:spPr>
          <a:xfrm>
            <a:off x="1214414" y="2928934"/>
            <a:ext cx="6429420" cy="1477328"/>
          </a:xfrm>
          <a:prstGeom prst="rect">
            <a:avLst/>
          </a:prstGeom>
        </p:spPr>
        <p:txBody>
          <a:bodyPr wrap="square">
            <a:spAutoFit/>
          </a:bodyPr>
          <a:lstStyle/>
          <a:p>
            <a:pPr algn="ctr"/>
            <a:r>
              <a:rPr lang="ro-RO" dirty="0" smtClean="0"/>
              <a:t>costurile </a:t>
            </a:r>
            <a:r>
              <a:rPr lang="ro-RO" dirty="0"/>
              <a:t>care ar fi suportate de către titularul unui nume de domeniu în cazul în care ar dori să îşi apere dreptul dobândit faţă de înregistrarea unei mărci comunitare în raport de costurile care ar fi suportate de către titularul de marcă în cazul unei dispute privind numele de domeniu Internet:</a:t>
            </a:r>
          </a:p>
        </p:txBody>
      </p:sp>
      <p:graphicFrame>
        <p:nvGraphicFramePr>
          <p:cNvPr id="5" name="Table 4"/>
          <p:cNvGraphicFramePr>
            <a:graphicFrameLocks noGrp="1"/>
          </p:cNvGraphicFramePr>
          <p:nvPr/>
        </p:nvGraphicFramePr>
        <p:xfrm>
          <a:off x="571472" y="4514083"/>
          <a:ext cx="8143932" cy="2129627"/>
        </p:xfrm>
        <a:graphic>
          <a:graphicData uri="http://schemas.openxmlformats.org/drawingml/2006/table">
            <a:tbl>
              <a:tblPr/>
              <a:tblGrid>
                <a:gridCol w="2714644"/>
                <a:gridCol w="2714644"/>
                <a:gridCol w="2714644"/>
              </a:tblGrid>
              <a:tr h="532407">
                <a:tc>
                  <a:txBody>
                    <a:bodyPr/>
                    <a:lstStyle/>
                    <a:p>
                      <a:pPr algn="just">
                        <a:lnSpc>
                          <a:spcPct val="115000"/>
                        </a:lnSpc>
                        <a:spcAft>
                          <a:spcPts val="0"/>
                        </a:spcAft>
                      </a:pPr>
                      <a:endParaRPr lang="ro-RO" sz="1500" dirty="0">
                        <a:latin typeface="Calibri"/>
                        <a:ea typeface="Calibri"/>
                        <a:cs typeface="Calibri"/>
                      </a:endParaRPr>
                    </a:p>
                  </a:txBody>
                  <a:tcPr marL="94697" marR="9469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ro-RO" sz="1500">
                          <a:latin typeface="Calibri"/>
                          <a:ea typeface="Calibri"/>
                          <a:cs typeface="Calibri"/>
                        </a:rPr>
                        <a:t>Costuri suportate de titularul numelui de domeniu Internet</a:t>
                      </a:r>
                      <a:endParaRPr lang="ro-RO" sz="1500">
                        <a:latin typeface="Calibri"/>
                        <a:ea typeface="Calibri"/>
                        <a:cs typeface="Times New Roman"/>
                      </a:endParaRPr>
                    </a:p>
                  </a:txBody>
                  <a:tcPr marL="94697" marR="9469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ro-RO" sz="1500">
                          <a:latin typeface="Calibri"/>
                          <a:ea typeface="Calibri"/>
                          <a:cs typeface="Calibri"/>
                        </a:rPr>
                        <a:t>Costuri suportate de titularul de marcă</a:t>
                      </a:r>
                      <a:endParaRPr lang="ro-RO" sz="1500">
                        <a:latin typeface="Calibri"/>
                        <a:ea typeface="Calibri"/>
                        <a:cs typeface="Times New Roman"/>
                      </a:endParaRPr>
                    </a:p>
                  </a:txBody>
                  <a:tcPr marL="94697" marR="9469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66203">
                <a:tc>
                  <a:txBody>
                    <a:bodyPr/>
                    <a:lstStyle/>
                    <a:p>
                      <a:pPr algn="just">
                        <a:lnSpc>
                          <a:spcPct val="115000"/>
                        </a:lnSpc>
                        <a:spcAft>
                          <a:spcPts val="0"/>
                        </a:spcAft>
                      </a:pPr>
                      <a:r>
                        <a:rPr lang="ro-RO" sz="1500">
                          <a:latin typeface="Calibri"/>
                          <a:ea typeface="Calibri"/>
                          <a:cs typeface="Calibri"/>
                        </a:rPr>
                        <a:t>Opoziţie</a:t>
                      </a:r>
                      <a:endParaRPr lang="ro-RO" sz="1500">
                        <a:latin typeface="Calibri"/>
                        <a:ea typeface="Calibri"/>
                        <a:cs typeface="Times New Roman"/>
                      </a:endParaRPr>
                    </a:p>
                  </a:txBody>
                  <a:tcPr marL="94697" marR="9469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ro-RO" sz="1500">
                          <a:latin typeface="Calibri"/>
                          <a:ea typeface="Calibri"/>
                          <a:cs typeface="Calibri"/>
                        </a:rPr>
                        <a:t>350 €</a:t>
                      </a:r>
                      <a:endParaRPr lang="ro-RO" sz="1500">
                        <a:latin typeface="Calibri"/>
                        <a:ea typeface="Calibri"/>
                        <a:cs typeface="Times New Roman"/>
                      </a:endParaRPr>
                    </a:p>
                  </a:txBody>
                  <a:tcPr marL="94697" marR="9469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ro-RO" sz="1500">
                          <a:latin typeface="Calibri"/>
                          <a:ea typeface="Calibri"/>
                          <a:cs typeface="Calibri"/>
                        </a:rPr>
                        <a:t>N/A</a:t>
                      </a:r>
                      <a:endParaRPr lang="ro-RO" sz="1500">
                        <a:latin typeface="Calibri"/>
                        <a:ea typeface="Calibri"/>
                        <a:cs typeface="Times New Roman"/>
                      </a:endParaRPr>
                    </a:p>
                  </a:txBody>
                  <a:tcPr marL="94697" marR="9469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32407">
                <a:tc>
                  <a:txBody>
                    <a:bodyPr/>
                    <a:lstStyle/>
                    <a:p>
                      <a:pPr algn="just">
                        <a:lnSpc>
                          <a:spcPct val="115000"/>
                        </a:lnSpc>
                        <a:spcAft>
                          <a:spcPts val="0"/>
                        </a:spcAft>
                      </a:pPr>
                      <a:r>
                        <a:rPr lang="ro-RO" sz="1500">
                          <a:latin typeface="Calibri"/>
                          <a:ea typeface="Calibri"/>
                          <a:cs typeface="Calibri"/>
                        </a:rPr>
                        <a:t>Cerere de dispunere (revocare, anulare, transfer)</a:t>
                      </a:r>
                      <a:endParaRPr lang="ro-RO" sz="1500">
                        <a:latin typeface="Calibri"/>
                        <a:ea typeface="Calibri"/>
                        <a:cs typeface="Times New Roman"/>
                      </a:endParaRPr>
                    </a:p>
                  </a:txBody>
                  <a:tcPr marL="94697" marR="9469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ro-RO" sz="1500">
                          <a:latin typeface="Calibri"/>
                          <a:ea typeface="Calibri"/>
                          <a:cs typeface="Calibri"/>
                        </a:rPr>
                        <a:t>700 €</a:t>
                      </a:r>
                      <a:endParaRPr lang="ro-RO" sz="1500">
                        <a:latin typeface="Calibri"/>
                        <a:ea typeface="Calibri"/>
                        <a:cs typeface="Times New Roman"/>
                      </a:endParaRPr>
                    </a:p>
                  </a:txBody>
                  <a:tcPr marL="94697" marR="9469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ro-RO" sz="1500" dirty="0">
                          <a:latin typeface="Calibri"/>
                          <a:ea typeface="Calibri"/>
                          <a:cs typeface="Calibri"/>
                        </a:rPr>
                        <a:t>1500 </a:t>
                      </a:r>
                      <a:r>
                        <a:rPr lang="en-US" sz="1500" dirty="0">
                          <a:latin typeface="Calibri"/>
                          <a:ea typeface="Calibri"/>
                          <a:cs typeface="Calibri"/>
                        </a:rPr>
                        <a:t>$ - 3100 €</a:t>
                      </a:r>
                      <a:endParaRPr lang="ro-RO" sz="1500" dirty="0">
                        <a:latin typeface="Calibri"/>
                        <a:ea typeface="Calibri"/>
                        <a:cs typeface="Times New Roman"/>
                      </a:endParaRPr>
                    </a:p>
                  </a:txBody>
                  <a:tcPr marL="94697" marR="9469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66203">
                <a:tc>
                  <a:txBody>
                    <a:bodyPr/>
                    <a:lstStyle/>
                    <a:p>
                      <a:pPr algn="just">
                        <a:lnSpc>
                          <a:spcPct val="115000"/>
                        </a:lnSpc>
                        <a:spcAft>
                          <a:spcPts val="0"/>
                        </a:spcAft>
                      </a:pPr>
                      <a:r>
                        <a:rPr lang="ro-RO" sz="1500">
                          <a:latin typeface="Calibri"/>
                          <a:ea typeface="Calibri"/>
                          <a:cs typeface="Calibri"/>
                        </a:rPr>
                        <a:t>Apel</a:t>
                      </a:r>
                      <a:endParaRPr lang="ro-RO" sz="1500">
                        <a:latin typeface="Calibri"/>
                        <a:ea typeface="Calibri"/>
                        <a:cs typeface="Times New Roman"/>
                      </a:endParaRPr>
                    </a:p>
                  </a:txBody>
                  <a:tcPr marL="94697" marR="9469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ro-RO" sz="1500">
                          <a:latin typeface="Calibri"/>
                          <a:ea typeface="Calibri"/>
                          <a:cs typeface="Calibri"/>
                        </a:rPr>
                        <a:t>800 €</a:t>
                      </a:r>
                      <a:endParaRPr lang="ro-RO" sz="1500">
                        <a:latin typeface="Calibri"/>
                        <a:ea typeface="Calibri"/>
                        <a:cs typeface="Times New Roman"/>
                      </a:endParaRPr>
                    </a:p>
                  </a:txBody>
                  <a:tcPr marL="94697" marR="9469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ro-RO" sz="1500">
                          <a:latin typeface="Calibri"/>
                          <a:ea typeface="Calibri"/>
                          <a:cs typeface="Calibri"/>
                        </a:rPr>
                        <a:t>N/A</a:t>
                      </a:r>
                      <a:endParaRPr lang="ro-RO" sz="1500">
                        <a:latin typeface="Calibri"/>
                        <a:ea typeface="Calibri"/>
                        <a:cs typeface="Times New Roman"/>
                      </a:endParaRPr>
                    </a:p>
                  </a:txBody>
                  <a:tcPr marL="94697" marR="9469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32407">
                <a:tc>
                  <a:txBody>
                    <a:bodyPr/>
                    <a:lstStyle/>
                    <a:p>
                      <a:pPr algn="just">
                        <a:lnSpc>
                          <a:spcPct val="115000"/>
                        </a:lnSpc>
                        <a:spcAft>
                          <a:spcPts val="0"/>
                        </a:spcAft>
                      </a:pPr>
                      <a:r>
                        <a:rPr lang="ro-RO" sz="1500">
                          <a:latin typeface="Calibri"/>
                          <a:ea typeface="Calibri"/>
                          <a:cs typeface="Calibri"/>
                        </a:rPr>
                        <a:t>Pot fi imputate părţii adverse în caz de succes</a:t>
                      </a:r>
                      <a:endParaRPr lang="ro-RO" sz="1500">
                        <a:latin typeface="Calibri"/>
                        <a:ea typeface="Calibri"/>
                        <a:cs typeface="Times New Roman"/>
                      </a:endParaRPr>
                    </a:p>
                  </a:txBody>
                  <a:tcPr marL="94697" marR="9469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ro-RO" sz="1500" dirty="0">
                          <a:latin typeface="Calibri"/>
                          <a:ea typeface="Calibri"/>
                          <a:cs typeface="Calibri"/>
                        </a:rPr>
                        <a:t>DA</a:t>
                      </a:r>
                      <a:endParaRPr lang="ro-RO" sz="1500" dirty="0">
                        <a:latin typeface="Calibri"/>
                        <a:ea typeface="Calibri"/>
                        <a:cs typeface="Times New Roman"/>
                      </a:endParaRPr>
                    </a:p>
                  </a:txBody>
                  <a:tcPr marL="94697" marR="9469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ro-RO" sz="1500" dirty="0">
                          <a:latin typeface="Calibri"/>
                          <a:ea typeface="Calibri"/>
                          <a:cs typeface="Calibri"/>
                        </a:rPr>
                        <a:t>NU</a:t>
                      </a:r>
                      <a:endParaRPr lang="ro-RO" sz="1500" dirty="0">
                        <a:latin typeface="Calibri"/>
                        <a:ea typeface="Calibri"/>
                        <a:cs typeface="Times New Roman"/>
                      </a:endParaRPr>
                    </a:p>
                  </a:txBody>
                  <a:tcPr marL="94697" marR="9469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16" name="Oval 15"/>
          <p:cNvSpPr/>
          <p:nvPr/>
        </p:nvSpPr>
        <p:spPr>
          <a:xfrm>
            <a:off x="5929322" y="5286388"/>
            <a:ext cx="1643074" cy="428628"/>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o-RO"/>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071538" y="571480"/>
            <a:ext cx="6929486" cy="646331"/>
          </a:xfrm>
          <a:prstGeom prst="rect">
            <a:avLst/>
          </a:prstGeom>
        </p:spPr>
        <p:txBody>
          <a:bodyPr wrap="square">
            <a:spAutoFit/>
          </a:bodyPr>
          <a:lstStyle/>
          <a:p>
            <a:pPr algn="ctr"/>
            <a:r>
              <a:rPr lang="ro-RO" dirty="0"/>
              <a:t>costul suportat pentru înregistrare de un titular de marcă comunitară faţă de costul suportat de titularul unui nume de domeniu:</a:t>
            </a:r>
          </a:p>
        </p:txBody>
      </p:sp>
      <p:graphicFrame>
        <p:nvGraphicFramePr>
          <p:cNvPr id="3" name="Table 2"/>
          <p:cNvGraphicFramePr>
            <a:graphicFrameLocks noGrp="1"/>
          </p:cNvGraphicFramePr>
          <p:nvPr/>
        </p:nvGraphicFramePr>
        <p:xfrm>
          <a:off x="642910" y="1357298"/>
          <a:ext cx="8098581" cy="1357322"/>
        </p:xfrm>
        <a:graphic>
          <a:graphicData uri="http://schemas.openxmlformats.org/drawingml/2006/table">
            <a:tbl>
              <a:tblPr/>
              <a:tblGrid>
                <a:gridCol w="2699527"/>
                <a:gridCol w="2699527"/>
                <a:gridCol w="2699527"/>
              </a:tblGrid>
              <a:tr h="271464">
                <a:tc>
                  <a:txBody>
                    <a:bodyPr/>
                    <a:lstStyle/>
                    <a:p>
                      <a:pPr algn="just">
                        <a:lnSpc>
                          <a:spcPct val="115000"/>
                        </a:lnSpc>
                        <a:spcAft>
                          <a:spcPts val="0"/>
                        </a:spcAft>
                      </a:pPr>
                      <a:endParaRPr lang="ro-RO" sz="1500" dirty="0">
                        <a:latin typeface="Calibri"/>
                        <a:ea typeface="Calibri"/>
                        <a:cs typeface="Calibri"/>
                      </a:endParaRPr>
                    </a:p>
                  </a:txBody>
                  <a:tcPr marL="94169" marR="9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ro-RO" sz="1500" dirty="0">
                          <a:latin typeface="Calibri"/>
                          <a:ea typeface="Calibri"/>
                          <a:cs typeface="Calibri"/>
                        </a:rPr>
                        <a:t>CTM</a:t>
                      </a:r>
                      <a:endParaRPr lang="ro-RO" sz="1500" dirty="0">
                        <a:latin typeface="Calibri"/>
                        <a:ea typeface="Calibri"/>
                        <a:cs typeface="Times New Roman"/>
                      </a:endParaRPr>
                    </a:p>
                  </a:txBody>
                  <a:tcPr marL="94169" marR="9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ro-RO" sz="1500">
                          <a:latin typeface="Calibri"/>
                          <a:ea typeface="Calibri"/>
                          <a:cs typeface="Calibri"/>
                        </a:rPr>
                        <a:t>Nume de domeniu</a:t>
                      </a:r>
                      <a:endParaRPr lang="ro-RO" sz="1500">
                        <a:latin typeface="Calibri"/>
                        <a:ea typeface="Calibri"/>
                        <a:cs typeface="Times New Roman"/>
                      </a:endParaRPr>
                    </a:p>
                  </a:txBody>
                  <a:tcPr marL="94169" marR="9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42929">
                <a:tc>
                  <a:txBody>
                    <a:bodyPr/>
                    <a:lstStyle/>
                    <a:p>
                      <a:pPr algn="just">
                        <a:lnSpc>
                          <a:spcPct val="115000"/>
                        </a:lnSpc>
                        <a:spcAft>
                          <a:spcPts val="0"/>
                        </a:spcAft>
                      </a:pPr>
                      <a:r>
                        <a:rPr lang="ro-RO" sz="1500">
                          <a:latin typeface="Calibri"/>
                          <a:ea typeface="Calibri"/>
                          <a:cs typeface="Calibri"/>
                        </a:rPr>
                        <a:t>Cost de înregistrare pe an (bază)</a:t>
                      </a:r>
                      <a:endParaRPr lang="ro-RO" sz="1500">
                        <a:latin typeface="Calibri"/>
                        <a:ea typeface="Calibri"/>
                        <a:cs typeface="Times New Roman"/>
                      </a:endParaRPr>
                    </a:p>
                  </a:txBody>
                  <a:tcPr marL="94169" marR="9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ro-RO" sz="1500" dirty="0">
                          <a:latin typeface="Calibri"/>
                          <a:ea typeface="Calibri"/>
                          <a:cs typeface="Calibri"/>
                        </a:rPr>
                        <a:t>90 / 105 €</a:t>
                      </a:r>
                      <a:endParaRPr lang="ro-RO" sz="1500" dirty="0">
                        <a:latin typeface="Calibri"/>
                        <a:ea typeface="Calibri"/>
                        <a:cs typeface="Times New Roman"/>
                      </a:endParaRPr>
                    </a:p>
                  </a:txBody>
                  <a:tcPr marL="94169" marR="9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ro-RO" sz="1500">
                          <a:latin typeface="Calibri"/>
                          <a:ea typeface="Calibri"/>
                          <a:cs typeface="Calibri"/>
                        </a:rPr>
                        <a:t>7 </a:t>
                      </a:r>
                      <a:r>
                        <a:rPr lang="en-US" sz="1500">
                          <a:latin typeface="Calibri"/>
                          <a:ea typeface="Calibri"/>
                          <a:cs typeface="Calibri"/>
                        </a:rPr>
                        <a:t>$</a:t>
                      </a:r>
                      <a:endParaRPr lang="ro-RO" sz="1500">
                        <a:latin typeface="Calibri"/>
                        <a:ea typeface="Calibri"/>
                        <a:cs typeface="Times New Roman"/>
                      </a:endParaRPr>
                    </a:p>
                  </a:txBody>
                  <a:tcPr marL="94169" marR="9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42929">
                <a:tc>
                  <a:txBody>
                    <a:bodyPr/>
                    <a:lstStyle/>
                    <a:p>
                      <a:pPr algn="just">
                        <a:lnSpc>
                          <a:spcPct val="115000"/>
                        </a:lnSpc>
                        <a:spcAft>
                          <a:spcPts val="0"/>
                        </a:spcAft>
                      </a:pPr>
                      <a:r>
                        <a:rPr lang="ro-RO" sz="1500">
                          <a:latin typeface="Calibri"/>
                          <a:ea typeface="Calibri"/>
                          <a:cs typeface="Calibri"/>
                        </a:rPr>
                        <a:t>Cost anual de prelungire (după 10 ani)</a:t>
                      </a:r>
                      <a:endParaRPr lang="ro-RO" sz="1500">
                        <a:latin typeface="Calibri"/>
                        <a:ea typeface="Calibri"/>
                        <a:cs typeface="Times New Roman"/>
                      </a:endParaRPr>
                    </a:p>
                  </a:txBody>
                  <a:tcPr marL="94169" marR="9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ro-RO" sz="1500">
                          <a:latin typeface="Calibri"/>
                          <a:ea typeface="Calibri"/>
                          <a:cs typeface="Calibri"/>
                        </a:rPr>
                        <a:t>135 / 150 €</a:t>
                      </a:r>
                      <a:endParaRPr lang="ro-RO" sz="1500">
                        <a:latin typeface="Calibri"/>
                        <a:ea typeface="Calibri"/>
                        <a:cs typeface="Times New Roman"/>
                      </a:endParaRPr>
                    </a:p>
                  </a:txBody>
                  <a:tcPr marL="94169" marR="9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ro-RO" sz="1500" dirty="0">
                          <a:latin typeface="Calibri"/>
                          <a:ea typeface="Calibri"/>
                          <a:cs typeface="Calibri"/>
                        </a:rPr>
                        <a:t>7 </a:t>
                      </a:r>
                      <a:r>
                        <a:rPr lang="en-US" sz="1500" dirty="0">
                          <a:latin typeface="Calibri"/>
                          <a:ea typeface="Calibri"/>
                          <a:cs typeface="Calibri"/>
                        </a:rPr>
                        <a:t>$</a:t>
                      </a:r>
                      <a:endParaRPr lang="ro-RO" sz="1500" dirty="0">
                        <a:latin typeface="Calibri"/>
                        <a:ea typeface="Calibri"/>
                        <a:cs typeface="Times New Roman"/>
                      </a:endParaRPr>
                    </a:p>
                  </a:txBody>
                  <a:tcPr marL="94169" marR="9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4" name="Rectangle 3"/>
          <p:cNvSpPr/>
          <p:nvPr/>
        </p:nvSpPr>
        <p:spPr>
          <a:xfrm>
            <a:off x="1214414" y="2928934"/>
            <a:ext cx="6429420" cy="1477328"/>
          </a:xfrm>
          <a:prstGeom prst="rect">
            <a:avLst/>
          </a:prstGeom>
        </p:spPr>
        <p:txBody>
          <a:bodyPr wrap="square">
            <a:spAutoFit/>
          </a:bodyPr>
          <a:lstStyle/>
          <a:p>
            <a:pPr algn="ctr"/>
            <a:r>
              <a:rPr lang="ro-RO" dirty="0" smtClean="0"/>
              <a:t>costurile </a:t>
            </a:r>
            <a:r>
              <a:rPr lang="ro-RO" dirty="0"/>
              <a:t>care ar fi suportate de către titularul unui nume de domeniu în cazul în care ar dori să îşi apere dreptul dobândit faţă de înregistrarea unei mărci comunitare în raport de costurile care ar fi suportate de către titularul de marcă în cazul unei dispute privind numele de domeniu Internet:</a:t>
            </a:r>
          </a:p>
        </p:txBody>
      </p:sp>
      <p:graphicFrame>
        <p:nvGraphicFramePr>
          <p:cNvPr id="5" name="Table 4"/>
          <p:cNvGraphicFramePr>
            <a:graphicFrameLocks noGrp="1"/>
          </p:cNvGraphicFramePr>
          <p:nvPr/>
        </p:nvGraphicFramePr>
        <p:xfrm>
          <a:off x="571472" y="4514083"/>
          <a:ext cx="8143932" cy="2129627"/>
        </p:xfrm>
        <a:graphic>
          <a:graphicData uri="http://schemas.openxmlformats.org/drawingml/2006/table">
            <a:tbl>
              <a:tblPr/>
              <a:tblGrid>
                <a:gridCol w="2714644"/>
                <a:gridCol w="2714644"/>
                <a:gridCol w="2714644"/>
              </a:tblGrid>
              <a:tr h="532407">
                <a:tc>
                  <a:txBody>
                    <a:bodyPr/>
                    <a:lstStyle/>
                    <a:p>
                      <a:pPr algn="just">
                        <a:lnSpc>
                          <a:spcPct val="115000"/>
                        </a:lnSpc>
                        <a:spcAft>
                          <a:spcPts val="0"/>
                        </a:spcAft>
                      </a:pPr>
                      <a:endParaRPr lang="ro-RO" sz="1500" dirty="0">
                        <a:latin typeface="Calibri"/>
                        <a:ea typeface="Calibri"/>
                        <a:cs typeface="Calibri"/>
                      </a:endParaRPr>
                    </a:p>
                  </a:txBody>
                  <a:tcPr marL="94697" marR="9469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ro-RO" sz="1500">
                          <a:latin typeface="Calibri"/>
                          <a:ea typeface="Calibri"/>
                          <a:cs typeface="Calibri"/>
                        </a:rPr>
                        <a:t>Costuri suportate de titularul numelui de domeniu Internet</a:t>
                      </a:r>
                      <a:endParaRPr lang="ro-RO" sz="1500">
                        <a:latin typeface="Calibri"/>
                        <a:ea typeface="Calibri"/>
                        <a:cs typeface="Times New Roman"/>
                      </a:endParaRPr>
                    </a:p>
                  </a:txBody>
                  <a:tcPr marL="94697" marR="9469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ro-RO" sz="1500">
                          <a:latin typeface="Calibri"/>
                          <a:ea typeface="Calibri"/>
                          <a:cs typeface="Calibri"/>
                        </a:rPr>
                        <a:t>Costuri suportate de titularul de marcă</a:t>
                      </a:r>
                      <a:endParaRPr lang="ro-RO" sz="1500">
                        <a:latin typeface="Calibri"/>
                        <a:ea typeface="Calibri"/>
                        <a:cs typeface="Times New Roman"/>
                      </a:endParaRPr>
                    </a:p>
                  </a:txBody>
                  <a:tcPr marL="94697" marR="9469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66203">
                <a:tc>
                  <a:txBody>
                    <a:bodyPr/>
                    <a:lstStyle/>
                    <a:p>
                      <a:pPr algn="just">
                        <a:lnSpc>
                          <a:spcPct val="115000"/>
                        </a:lnSpc>
                        <a:spcAft>
                          <a:spcPts val="0"/>
                        </a:spcAft>
                      </a:pPr>
                      <a:r>
                        <a:rPr lang="ro-RO" sz="1500">
                          <a:latin typeface="Calibri"/>
                          <a:ea typeface="Calibri"/>
                          <a:cs typeface="Calibri"/>
                        </a:rPr>
                        <a:t>Opoziţie</a:t>
                      </a:r>
                      <a:endParaRPr lang="ro-RO" sz="1500">
                        <a:latin typeface="Calibri"/>
                        <a:ea typeface="Calibri"/>
                        <a:cs typeface="Times New Roman"/>
                      </a:endParaRPr>
                    </a:p>
                  </a:txBody>
                  <a:tcPr marL="94697" marR="9469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ro-RO" sz="1500">
                          <a:latin typeface="Calibri"/>
                          <a:ea typeface="Calibri"/>
                          <a:cs typeface="Calibri"/>
                        </a:rPr>
                        <a:t>350 €</a:t>
                      </a:r>
                      <a:endParaRPr lang="ro-RO" sz="1500">
                        <a:latin typeface="Calibri"/>
                        <a:ea typeface="Calibri"/>
                        <a:cs typeface="Times New Roman"/>
                      </a:endParaRPr>
                    </a:p>
                  </a:txBody>
                  <a:tcPr marL="94697" marR="9469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ro-RO" sz="1500">
                          <a:latin typeface="Calibri"/>
                          <a:ea typeface="Calibri"/>
                          <a:cs typeface="Calibri"/>
                        </a:rPr>
                        <a:t>N/A</a:t>
                      </a:r>
                      <a:endParaRPr lang="ro-RO" sz="1500">
                        <a:latin typeface="Calibri"/>
                        <a:ea typeface="Calibri"/>
                        <a:cs typeface="Times New Roman"/>
                      </a:endParaRPr>
                    </a:p>
                  </a:txBody>
                  <a:tcPr marL="94697" marR="9469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32407">
                <a:tc>
                  <a:txBody>
                    <a:bodyPr/>
                    <a:lstStyle/>
                    <a:p>
                      <a:pPr algn="just">
                        <a:lnSpc>
                          <a:spcPct val="115000"/>
                        </a:lnSpc>
                        <a:spcAft>
                          <a:spcPts val="0"/>
                        </a:spcAft>
                      </a:pPr>
                      <a:r>
                        <a:rPr lang="ro-RO" sz="1500">
                          <a:latin typeface="Calibri"/>
                          <a:ea typeface="Calibri"/>
                          <a:cs typeface="Calibri"/>
                        </a:rPr>
                        <a:t>Cerere de dispunere (revocare, anulare, transfer)</a:t>
                      </a:r>
                      <a:endParaRPr lang="ro-RO" sz="1500">
                        <a:latin typeface="Calibri"/>
                        <a:ea typeface="Calibri"/>
                        <a:cs typeface="Times New Roman"/>
                      </a:endParaRPr>
                    </a:p>
                  </a:txBody>
                  <a:tcPr marL="94697" marR="9469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ro-RO" sz="1500">
                          <a:latin typeface="Calibri"/>
                          <a:ea typeface="Calibri"/>
                          <a:cs typeface="Calibri"/>
                        </a:rPr>
                        <a:t>700 €</a:t>
                      </a:r>
                      <a:endParaRPr lang="ro-RO" sz="1500">
                        <a:latin typeface="Calibri"/>
                        <a:ea typeface="Calibri"/>
                        <a:cs typeface="Times New Roman"/>
                      </a:endParaRPr>
                    </a:p>
                  </a:txBody>
                  <a:tcPr marL="94697" marR="9469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ro-RO" sz="1500" dirty="0">
                          <a:latin typeface="Calibri"/>
                          <a:ea typeface="Calibri"/>
                          <a:cs typeface="Calibri"/>
                        </a:rPr>
                        <a:t>1500 </a:t>
                      </a:r>
                      <a:r>
                        <a:rPr lang="en-US" sz="1500" dirty="0">
                          <a:latin typeface="Calibri"/>
                          <a:ea typeface="Calibri"/>
                          <a:cs typeface="Calibri"/>
                        </a:rPr>
                        <a:t>$ - 3100 €</a:t>
                      </a:r>
                      <a:endParaRPr lang="ro-RO" sz="1500" dirty="0">
                        <a:latin typeface="Calibri"/>
                        <a:ea typeface="Calibri"/>
                        <a:cs typeface="Times New Roman"/>
                      </a:endParaRPr>
                    </a:p>
                  </a:txBody>
                  <a:tcPr marL="94697" marR="9469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66203">
                <a:tc>
                  <a:txBody>
                    <a:bodyPr/>
                    <a:lstStyle/>
                    <a:p>
                      <a:pPr algn="just">
                        <a:lnSpc>
                          <a:spcPct val="115000"/>
                        </a:lnSpc>
                        <a:spcAft>
                          <a:spcPts val="0"/>
                        </a:spcAft>
                      </a:pPr>
                      <a:r>
                        <a:rPr lang="ro-RO" sz="1500">
                          <a:latin typeface="Calibri"/>
                          <a:ea typeface="Calibri"/>
                          <a:cs typeface="Calibri"/>
                        </a:rPr>
                        <a:t>Apel</a:t>
                      </a:r>
                      <a:endParaRPr lang="ro-RO" sz="1500">
                        <a:latin typeface="Calibri"/>
                        <a:ea typeface="Calibri"/>
                        <a:cs typeface="Times New Roman"/>
                      </a:endParaRPr>
                    </a:p>
                  </a:txBody>
                  <a:tcPr marL="94697" marR="9469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ro-RO" sz="1500">
                          <a:latin typeface="Calibri"/>
                          <a:ea typeface="Calibri"/>
                          <a:cs typeface="Calibri"/>
                        </a:rPr>
                        <a:t>800 €</a:t>
                      </a:r>
                      <a:endParaRPr lang="ro-RO" sz="1500">
                        <a:latin typeface="Calibri"/>
                        <a:ea typeface="Calibri"/>
                        <a:cs typeface="Times New Roman"/>
                      </a:endParaRPr>
                    </a:p>
                  </a:txBody>
                  <a:tcPr marL="94697" marR="9469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ro-RO" sz="1500">
                          <a:latin typeface="Calibri"/>
                          <a:ea typeface="Calibri"/>
                          <a:cs typeface="Calibri"/>
                        </a:rPr>
                        <a:t>N/A</a:t>
                      </a:r>
                      <a:endParaRPr lang="ro-RO" sz="1500">
                        <a:latin typeface="Calibri"/>
                        <a:ea typeface="Calibri"/>
                        <a:cs typeface="Times New Roman"/>
                      </a:endParaRPr>
                    </a:p>
                  </a:txBody>
                  <a:tcPr marL="94697" marR="9469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32407">
                <a:tc>
                  <a:txBody>
                    <a:bodyPr/>
                    <a:lstStyle/>
                    <a:p>
                      <a:pPr algn="just">
                        <a:lnSpc>
                          <a:spcPct val="115000"/>
                        </a:lnSpc>
                        <a:spcAft>
                          <a:spcPts val="0"/>
                        </a:spcAft>
                      </a:pPr>
                      <a:r>
                        <a:rPr lang="ro-RO" sz="1500">
                          <a:latin typeface="Calibri"/>
                          <a:ea typeface="Calibri"/>
                          <a:cs typeface="Calibri"/>
                        </a:rPr>
                        <a:t>Pot fi imputate părţii adverse în caz de succes</a:t>
                      </a:r>
                      <a:endParaRPr lang="ro-RO" sz="1500">
                        <a:latin typeface="Calibri"/>
                        <a:ea typeface="Calibri"/>
                        <a:cs typeface="Times New Roman"/>
                      </a:endParaRPr>
                    </a:p>
                  </a:txBody>
                  <a:tcPr marL="94697" marR="9469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ro-RO" sz="1500" dirty="0">
                          <a:latin typeface="Calibri"/>
                          <a:ea typeface="Calibri"/>
                          <a:cs typeface="Calibri"/>
                        </a:rPr>
                        <a:t>DA</a:t>
                      </a:r>
                      <a:endParaRPr lang="ro-RO" sz="1500" dirty="0">
                        <a:latin typeface="Calibri"/>
                        <a:ea typeface="Calibri"/>
                        <a:cs typeface="Times New Roman"/>
                      </a:endParaRPr>
                    </a:p>
                  </a:txBody>
                  <a:tcPr marL="94697" marR="9469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ro-RO" sz="1500" dirty="0">
                          <a:latin typeface="Calibri"/>
                          <a:ea typeface="Calibri"/>
                          <a:cs typeface="Calibri"/>
                        </a:rPr>
                        <a:t>NU</a:t>
                      </a:r>
                      <a:endParaRPr lang="ro-RO" sz="1500" dirty="0">
                        <a:latin typeface="Calibri"/>
                        <a:ea typeface="Calibri"/>
                        <a:cs typeface="Times New Roman"/>
                      </a:endParaRPr>
                    </a:p>
                  </a:txBody>
                  <a:tcPr marL="94697" marR="9469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12" name="Oval 11"/>
          <p:cNvSpPr/>
          <p:nvPr/>
        </p:nvSpPr>
        <p:spPr>
          <a:xfrm>
            <a:off x="3000364" y="6072206"/>
            <a:ext cx="1157296" cy="428628"/>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o-RO"/>
          </a:p>
        </p:txBody>
      </p:sp>
      <p:sp>
        <p:nvSpPr>
          <p:cNvPr id="13" name="Oval 12"/>
          <p:cNvSpPr/>
          <p:nvPr/>
        </p:nvSpPr>
        <p:spPr>
          <a:xfrm>
            <a:off x="5643570" y="6072206"/>
            <a:ext cx="1157296" cy="428628"/>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o-RO"/>
          </a:p>
        </p:txBody>
      </p:sp>
      <p:sp>
        <p:nvSpPr>
          <p:cNvPr id="16" name="Oval 15"/>
          <p:cNvSpPr/>
          <p:nvPr/>
        </p:nvSpPr>
        <p:spPr>
          <a:xfrm>
            <a:off x="5929322" y="5286388"/>
            <a:ext cx="1643074" cy="428628"/>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o-RO"/>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000100" y="2071678"/>
            <a:ext cx="6929486" cy="369332"/>
          </a:xfrm>
          <a:prstGeom prst="rect">
            <a:avLst/>
          </a:prstGeom>
        </p:spPr>
        <p:txBody>
          <a:bodyPr wrap="square">
            <a:spAutoFit/>
          </a:bodyPr>
          <a:lstStyle/>
          <a:p>
            <a:pPr algn="ctr"/>
            <a:r>
              <a:rPr lang="ro-RO" dirty="0" smtClean="0"/>
              <a:t>două concluzii:</a:t>
            </a:r>
            <a:endParaRPr lang="ro-RO" dirty="0"/>
          </a:p>
        </p:txBody>
      </p:sp>
      <p:sp>
        <p:nvSpPr>
          <p:cNvPr id="3" name="TextBox 2"/>
          <p:cNvSpPr txBox="1"/>
          <p:nvPr/>
        </p:nvSpPr>
        <p:spPr>
          <a:xfrm>
            <a:off x="500034" y="3500438"/>
            <a:ext cx="3429024" cy="923330"/>
          </a:xfrm>
          <a:prstGeom prst="rect">
            <a:avLst/>
          </a:prstGeom>
          <a:noFill/>
        </p:spPr>
        <p:txBody>
          <a:bodyPr wrap="square" rtlCol="0">
            <a:spAutoFit/>
          </a:bodyPr>
          <a:lstStyle/>
          <a:p>
            <a:r>
              <a:rPr lang="ro-RO" dirty="0" smtClean="0"/>
              <a:t>1. </a:t>
            </a:r>
            <a:r>
              <a:rPr lang="ro-RO" dirty="0"/>
              <a:t>în disputa care face obiectul UDRP cele două părţi intră având costuri scufundate </a:t>
            </a:r>
            <a:r>
              <a:rPr lang="ro-RO" dirty="0" smtClean="0"/>
              <a:t>diferite</a:t>
            </a:r>
            <a:endParaRPr lang="ro-RO" dirty="0"/>
          </a:p>
        </p:txBody>
      </p:sp>
      <p:sp>
        <p:nvSpPr>
          <p:cNvPr id="4" name="TextBox 3"/>
          <p:cNvSpPr txBox="1"/>
          <p:nvPr/>
        </p:nvSpPr>
        <p:spPr>
          <a:xfrm>
            <a:off x="4714876" y="3000372"/>
            <a:ext cx="3429024" cy="2031325"/>
          </a:xfrm>
          <a:prstGeom prst="rect">
            <a:avLst/>
          </a:prstGeom>
          <a:noFill/>
        </p:spPr>
        <p:txBody>
          <a:bodyPr wrap="square" rtlCol="0">
            <a:spAutoFit/>
          </a:bodyPr>
          <a:lstStyle/>
          <a:p>
            <a:pPr algn="ctr"/>
            <a:r>
              <a:rPr lang="ro-RO" dirty="0" smtClean="0"/>
              <a:t>2. </a:t>
            </a:r>
            <a:r>
              <a:rPr lang="ro-RO" dirty="0"/>
              <a:t>în cadrul procedurii UDRP, titularul mărcii, deşi are statistic şanse de succes mult mai mari decât titularul numelui de domeniu, îşi asumă nişte costuri mult mai mari decât acesta din urmă. </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57158" y="428604"/>
            <a:ext cx="8429684" cy="646331"/>
          </a:xfrm>
          <a:prstGeom prst="rect">
            <a:avLst/>
          </a:prstGeom>
          <a:noFill/>
        </p:spPr>
        <p:txBody>
          <a:bodyPr wrap="square" rtlCol="0">
            <a:spAutoFit/>
          </a:bodyPr>
          <a:lstStyle/>
          <a:p>
            <a:r>
              <a:rPr lang="ro-RO" b="1" dirty="0" smtClean="0"/>
              <a:t>1. Posibilitatea </a:t>
            </a:r>
            <a:r>
              <a:rPr lang="ro-RO" b="1" dirty="0"/>
              <a:t>de a iniţia procedura pentru mai multe nume de domenii sau de către mai mulţi reclamanţi sau împotriva mai multor pârâţi</a:t>
            </a:r>
          </a:p>
        </p:txBody>
      </p:sp>
      <p:sp>
        <p:nvSpPr>
          <p:cNvPr id="3" name="TextBox 2"/>
          <p:cNvSpPr txBox="1"/>
          <p:nvPr/>
        </p:nvSpPr>
        <p:spPr>
          <a:xfrm>
            <a:off x="857224" y="1130842"/>
            <a:ext cx="7715304" cy="338554"/>
          </a:xfrm>
          <a:prstGeom prst="rect">
            <a:avLst/>
          </a:prstGeom>
          <a:noFill/>
        </p:spPr>
        <p:txBody>
          <a:bodyPr wrap="square" rtlCol="0">
            <a:spAutoFit/>
          </a:bodyPr>
          <a:lstStyle/>
          <a:p>
            <a:r>
              <a:rPr lang="ro-RO" sz="1600" b="1" i="1" dirty="0" smtClean="0"/>
              <a:t>a. </a:t>
            </a:r>
            <a:r>
              <a:rPr lang="ro-RO" sz="1600" b="1" i="1" dirty="0"/>
              <a:t>anularea sau transferul mai multor domenii</a:t>
            </a:r>
          </a:p>
        </p:txBody>
      </p:sp>
      <p:sp>
        <p:nvSpPr>
          <p:cNvPr id="4" name="TextBox 3"/>
          <p:cNvSpPr txBox="1"/>
          <p:nvPr/>
        </p:nvSpPr>
        <p:spPr>
          <a:xfrm>
            <a:off x="1357290" y="1643050"/>
            <a:ext cx="7215238" cy="923330"/>
          </a:xfrm>
          <a:prstGeom prst="rect">
            <a:avLst/>
          </a:prstGeom>
          <a:noFill/>
        </p:spPr>
        <p:txBody>
          <a:bodyPr wrap="square" rtlCol="0">
            <a:spAutoFit/>
          </a:bodyPr>
          <a:lstStyle/>
          <a:p>
            <a:pPr>
              <a:buFont typeface="Arial" pitchFamily="34" charset="0"/>
              <a:buChar char="•"/>
            </a:pPr>
            <a:r>
              <a:rPr lang="ro-RO" dirty="0"/>
              <a:t>Recordul în </a:t>
            </a:r>
            <a:r>
              <a:rPr lang="ro-RO" dirty="0" smtClean="0"/>
              <a:t>materie: peste 1500 de nume de domeniu </a:t>
            </a:r>
          </a:p>
          <a:p>
            <a:r>
              <a:rPr lang="ro-RO" dirty="0"/>
              <a:t>	</a:t>
            </a:r>
            <a:r>
              <a:rPr lang="ro-RO" dirty="0" smtClean="0"/>
              <a:t>D2009-1661 </a:t>
            </a:r>
            <a:r>
              <a:rPr lang="ro-RO" dirty="0"/>
              <a:t>(</a:t>
            </a:r>
            <a:r>
              <a:rPr lang="ro-RO" dirty="0" err="1"/>
              <a:t>Inter-Continental</a:t>
            </a:r>
            <a:r>
              <a:rPr lang="ro-RO" dirty="0"/>
              <a:t> Hotels Corporation, </a:t>
            </a:r>
            <a:r>
              <a:rPr lang="ro-RO" dirty="0" err="1"/>
              <a:t>Six</a:t>
            </a:r>
            <a:r>
              <a:rPr lang="ro-RO" dirty="0"/>
              <a:t> </a:t>
            </a:r>
            <a:r>
              <a:rPr lang="ro-RO" dirty="0" err="1"/>
              <a:t>Continents</a:t>
            </a:r>
            <a:r>
              <a:rPr lang="ro-RO" dirty="0"/>
              <a:t> </a:t>
            </a:r>
            <a:r>
              <a:rPr lang="ro-RO" dirty="0" smtClean="0"/>
              <a:t>	Hotels</a:t>
            </a:r>
            <a:r>
              <a:rPr lang="ro-RO" dirty="0"/>
              <a:t>, Inc. v. Daniel </a:t>
            </a:r>
            <a:r>
              <a:rPr lang="ro-RO" dirty="0" err="1"/>
              <a:t>Kirchhof</a:t>
            </a:r>
            <a:r>
              <a:rPr lang="ro-RO" dirty="0"/>
              <a:t>)</a:t>
            </a:r>
          </a:p>
        </p:txBody>
      </p:sp>
      <p:sp>
        <p:nvSpPr>
          <p:cNvPr id="5" name="TextBox 4"/>
          <p:cNvSpPr txBox="1"/>
          <p:nvPr/>
        </p:nvSpPr>
        <p:spPr>
          <a:xfrm>
            <a:off x="1357290" y="3138446"/>
            <a:ext cx="7215238" cy="2862322"/>
          </a:xfrm>
          <a:prstGeom prst="rect">
            <a:avLst/>
          </a:prstGeom>
          <a:noFill/>
        </p:spPr>
        <p:txBody>
          <a:bodyPr wrap="square" rtlCol="0">
            <a:spAutoFit/>
          </a:bodyPr>
          <a:lstStyle/>
          <a:p>
            <a:pPr>
              <a:buFont typeface="Arial" pitchFamily="34" charset="0"/>
              <a:buChar char="•"/>
            </a:pPr>
            <a:r>
              <a:rPr lang="ro-RO" dirty="0"/>
              <a:t>Se pot adăuga domenii în lista celor obiect a </a:t>
            </a:r>
            <a:r>
              <a:rPr lang="ro-RO" dirty="0" smtClean="0"/>
              <a:t>Procedurii</a:t>
            </a:r>
          </a:p>
          <a:p>
            <a:pPr lvl="1">
              <a:buFont typeface="Arial" pitchFamily="34" charset="0"/>
              <a:buChar char="•"/>
            </a:pPr>
            <a:r>
              <a:rPr lang="ro-RO" dirty="0"/>
              <a:t>OK: D2005-1337 (</a:t>
            </a:r>
            <a:r>
              <a:rPr lang="ro-RO" dirty="0" err="1"/>
              <a:t>Société</a:t>
            </a:r>
            <a:r>
              <a:rPr lang="ro-RO" dirty="0"/>
              <a:t> Air France v. Spiral </a:t>
            </a:r>
            <a:r>
              <a:rPr lang="ro-RO" dirty="0" err="1"/>
              <a:t>Matrix</a:t>
            </a:r>
            <a:r>
              <a:rPr lang="ro-RO" dirty="0"/>
              <a:t>), D2004-0033, (</a:t>
            </a:r>
            <a:r>
              <a:rPr lang="ro-RO" dirty="0" err="1"/>
              <a:t>PepsiCo</a:t>
            </a:r>
            <a:r>
              <a:rPr lang="ro-RO" dirty="0"/>
              <a:t>, Inc. v. Henry </a:t>
            </a:r>
            <a:r>
              <a:rPr lang="ro-RO" dirty="0" err="1"/>
              <a:t>Chan</a:t>
            </a:r>
            <a:r>
              <a:rPr lang="ro-RO" dirty="0"/>
              <a:t>), D2003-0172 (A &amp; F </a:t>
            </a:r>
            <a:r>
              <a:rPr lang="ro-RO" dirty="0" err="1"/>
              <a:t>Trademark</a:t>
            </a:r>
            <a:r>
              <a:rPr lang="ro-RO" dirty="0"/>
              <a:t>, Inc., </a:t>
            </a:r>
            <a:r>
              <a:rPr lang="ro-RO" dirty="0" err="1"/>
              <a:t>Abercrombie</a:t>
            </a:r>
            <a:r>
              <a:rPr lang="ro-RO" dirty="0"/>
              <a:t> &amp; Fitch Stores, Inc., </a:t>
            </a:r>
            <a:r>
              <a:rPr lang="ro-RO" dirty="0" err="1"/>
              <a:t>Abercrombie</a:t>
            </a:r>
            <a:r>
              <a:rPr lang="ro-RO" dirty="0"/>
              <a:t> &amp; Fitch Trading Co., Inc. v. Party </a:t>
            </a:r>
            <a:r>
              <a:rPr lang="ro-RO" dirty="0" err="1"/>
              <a:t>Night</a:t>
            </a:r>
            <a:r>
              <a:rPr lang="ro-RO" dirty="0"/>
              <a:t>, Inc</a:t>
            </a:r>
            <a:r>
              <a:rPr lang="ro-RO" dirty="0" smtClean="0"/>
              <a:t>.,)</a:t>
            </a:r>
          </a:p>
          <a:p>
            <a:pPr lvl="1">
              <a:buFont typeface="Arial" pitchFamily="34" charset="0"/>
              <a:buChar char="•"/>
            </a:pPr>
            <a:endParaRPr lang="ro-RO" dirty="0" smtClean="0"/>
          </a:p>
          <a:p>
            <a:pPr lvl="1">
              <a:buFont typeface="Arial" pitchFamily="34" charset="0"/>
              <a:buChar char="•"/>
            </a:pPr>
            <a:r>
              <a:rPr lang="ro-RO" dirty="0"/>
              <a:t>REFUZAT: D2007-0547 (</a:t>
            </a:r>
            <a:r>
              <a:rPr lang="ro-RO" dirty="0" err="1"/>
              <a:t>Department</a:t>
            </a:r>
            <a:r>
              <a:rPr lang="ro-RO" dirty="0"/>
              <a:t> of Management Services, State of Florida v. </a:t>
            </a:r>
            <a:r>
              <a:rPr lang="ro-RO" dirty="0" err="1"/>
              <a:t>Digi</a:t>
            </a:r>
            <a:r>
              <a:rPr lang="ro-RO" dirty="0"/>
              <a:t> Real </a:t>
            </a:r>
            <a:r>
              <a:rPr lang="ro-RO" dirty="0" err="1"/>
              <a:t>Estate</a:t>
            </a:r>
            <a:r>
              <a:rPr lang="ro-RO" dirty="0"/>
              <a:t> Foundation), D2001-0729 (</a:t>
            </a:r>
            <a:r>
              <a:rPr lang="ro-RO" dirty="0" err="1"/>
              <a:t>Archipelago</a:t>
            </a:r>
            <a:r>
              <a:rPr lang="ro-RO" dirty="0"/>
              <a:t> Holdings LLC, v. Creative Genius </a:t>
            </a:r>
            <a:r>
              <a:rPr lang="ro-RO" dirty="0" err="1"/>
              <a:t>Domain</a:t>
            </a:r>
            <a:r>
              <a:rPr lang="ro-RO" dirty="0"/>
              <a:t> </a:t>
            </a:r>
            <a:r>
              <a:rPr lang="ro-RO" dirty="0" err="1"/>
              <a:t>Sales</a:t>
            </a:r>
            <a:r>
              <a:rPr lang="ro-RO" dirty="0"/>
              <a:t> </a:t>
            </a:r>
            <a:r>
              <a:rPr lang="ro-RO" dirty="0" err="1"/>
              <a:t>and</a:t>
            </a:r>
            <a:r>
              <a:rPr lang="ro-RO" dirty="0"/>
              <a:t> Robert Aragon d/b/a/ Creative Genius </a:t>
            </a:r>
            <a:r>
              <a:rPr lang="ro-RO" dirty="0" err="1"/>
              <a:t>Domain</a:t>
            </a:r>
            <a:r>
              <a:rPr lang="ro-RO" dirty="0"/>
              <a:t> </a:t>
            </a:r>
            <a:r>
              <a:rPr lang="ro-RO" dirty="0" err="1"/>
              <a:t>Name</a:t>
            </a:r>
            <a:r>
              <a:rPr lang="ro-RO" dirty="0"/>
              <a:t> </a:t>
            </a:r>
            <a:r>
              <a:rPr lang="ro-RO" dirty="0" err="1"/>
              <a:t>Sales</a:t>
            </a:r>
            <a:r>
              <a:rPr lang="ro-RO" dirty="0" smtClean="0"/>
              <a:t>)</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57158" y="428604"/>
            <a:ext cx="8429684" cy="646331"/>
          </a:xfrm>
          <a:prstGeom prst="rect">
            <a:avLst/>
          </a:prstGeom>
          <a:noFill/>
        </p:spPr>
        <p:txBody>
          <a:bodyPr wrap="square" rtlCol="0">
            <a:spAutoFit/>
          </a:bodyPr>
          <a:lstStyle/>
          <a:p>
            <a:r>
              <a:rPr lang="ro-RO" b="1" dirty="0" smtClean="0"/>
              <a:t>1. Posibilitatea </a:t>
            </a:r>
            <a:r>
              <a:rPr lang="ro-RO" b="1" dirty="0"/>
              <a:t>de a iniţia procedura pentru mai multe nume de domenii sau de către mai mulţi reclamanţi sau împotriva mai multor pârâţi</a:t>
            </a:r>
          </a:p>
        </p:txBody>
      </p:sp>
      <p:sp>
        <p:nvSpPr>
          <p:cNvPr id="3" name="TextBox 2"/>
          <p:cNvSpPr txBox="1"/>
          <p:nvPr/>
        </p:nvSpPr>
        <p:spPr>
          <a:xfrm>
            <a:off x="857224" y="1130842"/>
            <a:ext cx="7715304" cy="338554"/>
          </a:xfrm>
          <a:prstGeom prst="rect">
            <a:avLst/>
          </a:prstGeom>
          <a:noFill/>
        </p:spPr>
        <p:txBody>
          <a:bodyPr wrap="square" rtlCol="0">
            <a:spAutoFit/>
          </a:bodyPr>
          <a:lstStyle/>
          <a:p>
            <a:r>
              <a:rPr lang="ro-RO" sz="1600" b="1" i="1" dirty="0" smtClean="0"/>
              <a:t>b. </a:t>
            </a:r>
            <a:r>
              <a:rPr lang="ro-RO" sz="1600" b="1" i="1" dirty="0"/>
              <a:t>De către mai mulţi reclamanţi</a:t>
            </a:r>
          </a:p>
        </p:txBody>
      </p:sp>
      <p:sp>
        <p:nvSpPr>
          <p:cNvPr id="4" name="TextBox 3"/>
          <p:cNvSpPr txBox="1"/>
          <p:nvPr/>
        </p:nvSpPr>
        <p:spPr>
          <a:xfrm>
            <a:off x="1357290" y="1643050"/>
            <a:ext cx="7215238" cy="2308324"/>
          </a:xfrm>
          <a:prstGeom prst="rect">
            <a:avLst/>
          </a:prstGeom>
          <a:noFill/>
        </p:spPr>
        <p:txBody>
          <a:bodyPr wrap="square" rtlCol="0">
            <a:spAutoFit/>
          </a:bodyPr>
          <a:lstStyle/>
          <a:p>
            <a:pPr>
              <a:buFont typeface="Arial" pitchFamily="34" charset="0"/>
              <a:buChar char="•"/>
            </a:pPr>
            <a:r>
              <a:rPr lang="ro-RO" dirty="0" smtClean="0"/>
              <a:t> testul </a:t>
            </a:r>
            <a:r>
              <a:rPr lang="ro-RO" dirty="0"/>
              <a:t>stabilit în </a:t>
            </a:r>
            <a:endParaRPr lang="ro-RO" dirty="0" smtClean="0"/>
          </a:p>
          <a:p>
            <a:pPr lvl="1">
              <a:buFont typeface="Arial" pitchFamily="34" charset="0"/>
              <a:buChar char="•"/>
            </a:pPr>
            <a:r>
              <a:rPr lang="ro-RO" dirty="0" smtClean="0"/>
              <a:t>DAU2008-0021 </a:t>
            </a:r>
            <a:r>
              <a:rPr lang="ro-RO" dirty="0"/>
              <a:t>(National Dial A Word Registry </a:t>
            </a:r>
            <a:r>
              <a:rPr lang="ro-RO" dirty="0" err="1"/>
              <a:t>Pty</a:t>
            </a:r>
            <a:r>
              <a:rPr lang="ro-RO" dirty="0"/>
              <a:t> Ltd </a:t>
            </a:r>
            <a:r>
              <a:rPr lang="ro-RO" dirty="0" err="1"/>
              <a:t>and</a:t>
            </a:r>
            <a:r>
              <a:rPr lang="ro-RO" dirty="0"/>
              <a:t> </a:t>
            </a:r>
            <a:r>
              <a:rPr lang="ro-RO" dirty="0" err="1"/>
              <a:t>others</a:t>
            </a:r>
            <a:r>
              <a:rPr lang="ro-RO" dirty="0"/>
              <a:t> v. 1300 </a:t>
            </a:r>
            <a:r>
              <a:rPr lang="ro-RO" dirty="0" err="1"/>
              <a:t>Directory</a:t>
            </a:r>
            <a:r>
              <a:rPr lang="ro-RO" dirty="0"/>
              <a:t> </a:t>
            </a:r>
            <a:r>
              <a:rPr lang="ro-RO" dirty="0" err="1"/>
              <a:t>Pty</a:t>
            </a:r>
            <a:r>
              <a:rPr lang="ro-RO" dirty="0"/>
              <a:t> Ltd) </a:t>
            </a:r>
            <a:endParaRPr lang="ro-RO" dirty="0" smtClean="0"/>
          </a:p>
          <a:p>
            <a:pPr>
              <a:buFont typeface="Arial" pitchFamily="34" charset="0"/>
              <a:buChar char="•"/>
            </a:pPr>
            <a:r>
              <a:rPr lang="ro-RO" dirty="0" smtClean="0"/>
              <a:t>şi </a:t>
            </a:r>
            <a:r>
              <a:rPr lang="ro-RO" dirty="0"/>
              <a:t>reiterat în </a:t>
            </a:r>
            <a:endParaRPr lang="ro-RO" dirty="0" smtClean="0"/>
          </a:p>
          <a:p>
            <a:pPr lvl="1">
              <a:buFont typeface="Arial" pitchFamily="34" charset="0"/>
              <a:buChar char="•"/>
            </a:pPr>
            <a:r>
              <a:rPr lang="ro-RO" dirty="0" smtClean="0"/>
              <a:t>D2009-0331 </a:t>
            </a:r>
            <a:r>
              <a:rPr lang="ro-RO" dirty="0"/>
              <a:t>(</a:t>
            </a:r>
            <a:r>
              <a:rPr lang="ro-RO" dirty="0" err="1"/>
              <a:t>Fulham</a:t>
            </a:r>
            <a:r>
              <a:rPr lang="ro-RO" dirty="0"/>
              <a:t> </a:t>
            </a:r>
            <a:r>
              <a:rPr lang="ro-RO" dirty="0" err="1"/>
              <a:t>Football</a:t>
            </a:r>
            <a:r>
              <a:rPr lang="ro-RO" dirty="0"/>
              <a:t> Club (1987) Limited, Tottenham </a:t>
            </a:r>
            <a:r>
              <a:rPr lang="ro-RO" dirty="0" err="1"/>
              <a:t>Hostpur</a:t>
            </a:r>
            <a:r>
              <a:rPr lang="ro-RO" dirty="0"/>
              <a:t> Public Limited, West Ham United </a:t>
            </a:r>
            <a:r>
              <a:rPr lang="ro-RO" dirty="0" err="1"/>
              <a:t>Football</a:t>
            </a:r>
            <a:r>
              <a:rPr lang="ro-RO" dirty="0"/>
              <a:t> Club PLC, Manchester United Limited, The Liverpool </a:t>
            </a:r>
            <a:r>
              <a:rPr lang="ro-RO" dirty="0" err="1"/>
              <a:t>Football</a:t>
            </a:r>
            <a:r>
              <a:rPr lang="ro-RO" dirty="0"/>
              <a:t> Club </a:t>
            </a:r>
            <a:r>
              <a:rPr lang="ro-RO" dirty="0" err="1"/>
              <a:t>And</a:t>
            </a:r>
            <a:r>
              <a:rPr lang="ro-RO" dirty="0"/>
              <a:t> Athletic </a:t>
            </a:r>
            <a:r>
              <a:rPr lang="ro-RO" dirty="0" err="1"/>
              <a:t>Grounds</a:t>
            </a:r>
            <a:r>
              <a:rPr lang="ro-RO" dirty="0"/>
              <a:t> Limited v. </a:t>
            </a:r>
            <a:r>
              <a:rPr lang="ro-RO" dirty="0" err="1"/>
              <a:t>Domains</a:t>
            </a:r>
            <a:r>
              <a:rPr lang="ro-RO" dirty="0"/>
              <a:t> </a:t>
            </a:r>
            <a:r>
              <a:rPr lang="ro-RO" dirty="0" err="1"/>
              <a:t>by</a:t>
            </a:r>
            <a:r>
              <a:rPr lang="ro-RO" dirty="0"/>
              <a:t> Proxy, Inc./ </a:t>
            </a:r>
            <a:r>
              <a:rPr lang="ro-RO" dirty="0" err="1"/>
              <a:t>Official</a:t>
            </a:r>
            <a:r>
              <a:rPr lang="ro-RO" dirty="0"/>
              <a:t> </a:t>
            </a:r>
            <a:r>
              <a:rPr lang="ro-RO" dirty="0" err="1"/>
              <a:t>Tickets</a:t>
            </a:r>
            <a:r>
              <a:rPr lang="ro-RO" dirty="0"/>
              <a:t> Ltd)</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74</TotalTime>
  <Words>2899</Words>
  <Application>Microsoft Office PowerPoint</Application>
  <PresentationFormat>On-screen Show (4:3)</PresentationFormat>
  <Paragraphs>254</Paragraphs>
  <Slides>26</Slides>
  <Notes>0</Notes>
  <HiddenSlides>0</HiddenSlides>
  <MMClips>0</MMClips>
  <ScaleCrop>false</ScaleCrop>
  <HeadingPairs>
    <vt:vector size="4" baseType="variant">
      <vt:variant>
        <vt:lpstr>Theme</vt:lpstr>
      </vt:variant>
      <vt:variant>
        <vt:i4>1</vt:i4>
      </vt:variant>
      <vt:variant>
        <vt:lpstr>Slide Titles</vt:lpstr>
      </vt:variant>
      <vt:variant>
        <vt:i4>26</vt:i4>
      </vt:variant>
    </vt:vector>
  </HeadingPairs>
  <TitlesOfParts>
    <vt:vector size="27" baseType="lpstr">
      <vt:lpstr>Office Theme</vt:lpstr>
      <vt:lpstr>Jurisprudența privind numele de domeniu Internet</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lpstr>Slide 21</vt:lpstr>
      <vt:lpstr>Slide 22</vt:lpstr>
      <vt:lpstr>Slide 23</vt:lpstr>
      <vt:lpstr>Slide 24</vt:lpstr>
      <vt:lpstr>Slide 25</vt:lpstr>
      <vt:lpstr>Slide 26</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Jurisprudența privind numele de domeniu Internet</dc:title>
  <dc:creator>PP</dc:creator>
  <cp:lastModifiedBy>PP</cp:lastModifiedBy>
  <cp:revision>8</cp:revision>
  <dcterms:created xsi:type="dcterms:W3CDTF">2010-04-15T22:58:17Z</dcterms:created>
  <dcterms:modified xsi:type="dcterms:W3CDTF">2010-04-16T00:12:32Z</dcterms:modified>
</cp:coreProperties>
</file>